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media/image33.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82" r:id="rId4"/>
    <p:sldId id="273" r:id="rId5"/>
    <p:sldId id="257" r:id="rId6"/>
    <p:sldId id="313" r:id="rId7"/>
    <p:sldId id="283" r:id="rId8"/>
    <p:sldId id="284" r:id="rId9"/>
    <p:sldId id="277" r:id="rId10"/>
    <p:sldId id="278" r:id="rId11"/>
    <p:sldId id="279" r:id="rId12"/>
    <p:sldId id="280" r:id="rId13"/>
    <p:sldId id="276" r:id="rId14"/>
    <p:sldId id="262" r:id="rId15"/>
    <p:sldId id="263" r:id="rId16"/>
    <p:sldId id="269" r:id="rId17"/>
    <p:sldId id="295" r:id="rId18"/>
    <p:sldId id="270" r:id="rId19"/>
    <p:sldId id="296" r:id="rId20"/>
    <p:sldId id="272" r:id="rId21"/>
    <p:sldId id="285" r:id="rId22"/>
    <p:sldId id="286" r:id="rId23"/>
    <p:sldId id="287" r:id="rId24"/>
    <p:sldId id="288" r:id="rId25"/>
    <p:sldId id="289" r:id="rId26"/>
    <p:sldId id="290" r:id="rId27"/>
    <p:sldId id="291" r:id="rId28"/>
    <p:sldId id="292" r:id="rId29"/>
    <p:sldId id="293" r:id="rId30"/>
    <p:sldId id="265" r:id="rId31"/>
    <p:sldId id="274" r:id="rId32"/>
    <p:sldId id="266" r:id="rId33"/>
    <p:sldId id="297" r:id="rId34"/>
    <p:sldId id="298" r:id="rId35"/>
    <p:sldId id="299" r:id="rId36"/>
    <p:sldId id="300" r:id="rId37"/>
    <p:sldId id="301" r:id="rId38"/>
    <p:sldId id="302" r:id="rId39"/>
    <p:sldId id="315" r:id="rId40"/>
    <p:sldId id="303" r:id="rId41"/>
    <p:sldId id="304" r:id="rId42"/>
    <p:sldId id="305" r:id="rId43"/>
    <p:sldId id="306" r:id="rId44"/>
    <p:sldId id="307" r:id="rId45"/>
    <p:sldId id="309" r:id="rId46"/>
    <p:sldId id="311" r:id="rId47"/>
    <p:sldId id="312" r:id="rId48"/>
    <p:sldId id="310" r:id="rId49"/>
    <p:sldId id="314" r:id="rId5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snapToGrid="0">
      <p:cViewPr varScale="1">
        <p:scale>
          <a:sx n="106" d="100"/>
          <a:sy n="106" d="100"/>
        </p:scale>
        <p:origin x="76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C189CC0-6E7C-42BE-B336-7198E0EED4F1}" type="datetimeFigureOut">
              <a:rPr lang="ru-RU" smtClean="0"/>
              <a:t>09.06.2025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3939869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189CC0-6E7C-42BE-B336-7198E0EED4F1}" type="datetimeFigureOut">
              <a:rPr lang="ru-RU" smtClean="0"/>
              <a:t>09.06.2025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2428770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189CC0-6E7C-42BE-B336-7198E0EED4F1}" type="datetimeFigureOut">
              <a:rPr lang="ru-RU" smtClean="0"/>
              <a:t>09.06.2025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3650484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500" b="1" i="0">
                <a:solidFill>
                  <a:schemeClr val="tx1"/>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2970682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339912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C189CC0-6E7C-42BE-B336-7198E0EED4F1}" type="datetimeFigureOut">
              <a:rPr lang="ru-RU" smtClean="0"/>
              <a:t>09.06.2025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2667941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C189CC0-6E7C-42BE-B336-7198E0EED4F1}" type="datetimeFigureOut">
              <a:rPr lang="ru-RU" smtClean="0"/>
              <a:t>09.06.2025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4189370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C189CC0-6E7C-42BE-B336-7198E0EED4F1}" type="datetimeFigureOut">
              <a:rPr lang="ru-RU" smtClean="0"/>
              <a:t>09.06.2025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2989475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C189CC0-6E7C-42BE-B336-7198E0EED4F1}" type="datetimeFigureOut">
              <a:rPr lang="ru-RU" smtClean="0"/>
              <a:t>09.06.2025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1603748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C189CC0-6E7C-42BE-B336-7198E0EED4F1}" type="datetimeFigureOut">
              <a:rPr lang="ru-RU" smtClean="0"/>
              <a:t>09.06.2025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881585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C189CC0-6E7C-42BE-B336-7198E0EED4F1}" type="datetimeFigureOut">
              <a:rPr lang="ru-RU" smtClean="0"/>
              <a:t>09.06.2025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2504855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C189CC0-6E7C-42BE-B336-7198E0EED4F1}" type="datetimeFigureOut">
              <a:rPr lang="ru-RU" smtClean="0"/>
              <a:t>09.06.2025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1087631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C189CC0-6E7C-42BE-B336-7198E0EED4F1}" type="datetimeFigureOut">
              <a:rPr lang="ru-RU" smtClean="0"/>
              <a:t>09.06.2025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5887F5-BC78-4501-B6DB-6B4DC0A05132}" type="slidenum">
              <a:rPr lang="ru-RU" smtClean="0"/>
              <a:t>‹#›</a:t>
            </a:fld>
            <a:endParaRPr lang="ru-RU"/>
          </a:p>
        </p:txBody>
      </p:sp>
    </p:spTree>
    <p:extLst>
      <p:ext uri="{BB962C8B-B14F-4D97-AF65-F5344CB8AC3E}">
        <p14:creationId xmlns:p14="http://schemas.microsoft.com/office/powerpoint/2010/main" val="3814288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189CC0-6E7C-42BE-B336-7198E0EED4F1}" type="datetimeFigureOut">
              <a:rPr lang="ru-RU" smtClean="0"/>
              <a:t>09.06.2025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87F5-BC78-4501-B6DB-6B4DC0A05132}" type="slidenum">
              <a:rPr lang="ru-RU" smtClean="0"/>
              <a:t>‹#›</a:t>
            </a:fld>
            <a:endParaRPr lang="ru-RU"/>
          </a:p>
        </p:txBody>
      </p:sp>
    </p:spTree>
    <p:extLst>
      <p:ext uri="{BB962C8B-B14F-4D97-AF65-F5344CB8AC3E}">
        <p14:creationId xmlns:p14="http://schemas.microsoft.com/office/powerpoint/2010/main" val="3417229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visualstudio.microsoft.com/ru/thank-you-downloading-visual-studio/?sku=Community&amp;channel=Release&amp;version=VS2022&amp;source=VSLandingPage&amp;cid=2030&amp;passive=false" TargetMode="External"/><Relationship Id="rId2" Type="http://schemas.openxmlformats.org/officeDocument/2006/relationships/hyperlink" Target="https://www.fosshub.com/Code-Blocks.html?dwl=codeblocks-20.03mingw-setup.exe" TargetMode="External"/><Relationship Id="rId1" Type="http://schemas.openxmlformats.org/officeDocument/2006/relationships/slideLayout" Target="../slideLayouts/slideLayout2.xml"/><Relationship Id="rId6" Type="http://schemas.openxmlformats.org/officeDocument/2006/relationships/hyperlink" Target="https://pascalabc.net/?ysclid=lm7qekddk9882927364" TargetMode="External"/><Relationship Id="rId5" Type="http://schemas.openxmlformats.org/officeDocument/2006/relationships/hyperlink" Target="https://pascalabc.net/ssyilki-dlya-skachivaniya" TargetMode="External"/><Relationship Id="rId4" Type="http://schemas.openxmlformats.org/officeDocument/2006/relationships/hyperlink" Target="https://www.eclipse.org/downloads/download.php?file=/oomph/epp/2021-09/R/eclipse-inst-jre-win64.exe"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python.org/ftp/python/3.7.0/python-3.7.0a1.exe" TargetMode="External"/><Relationship Id="rId2" Type="http://schemas.openxmlformats.org/officeDocument/2006/relationships/hyperlink" Target="https://www.python.org/ftp/python/3.7.0/python-3.7.0a1-amd64.exe" TargetMode="External"/><Relationship Id="rId1" Type="http://schemas.openxmlformats.org/officeDocument/2006/relationships/slideLayout" Target="../slideLayouts/slideLayout2.xml"/><Relationship Id="rId6" Type="http://schemas.openxmlformats.org/officeDocument/2006/relationships/hyperlink" Target="https://visualstudio.microsoft.com/ru/thank-you-downloading-visual-studio/?sku=Community&amp;channel=Release&amp;version=VS2022&amp;source=VSLandingPage&amp;cid=2030&amp;passive=false" TargetMode="External"/><Relationship Id="rId5" Type="http://schemas.openxmlformats.org/officeDocument/2006/relationships/hyperlink" Target="https://www.jetbrains.com/ru-ru/pycharm/download/other.html?ysclid=lvw3zbnwgl678564211" TargetMode="External"/><Relationship Id="rId4" Type="http://schemas.openxmlformats.org/officeDocument/2006/relationships/hyperlink" Target="https://www.python.org/downloads/windows/"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2.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3.xml"/><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2.xml"/><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consultant.ru/document/cons_doc_LAW_475036/4125bad6b0a5e157047dec0a91fea23aced28ea1/#dst100040" TargetMode="External"/><Relationship Id="rId2" Type="http://schemas.openxmlformats.org/officeDocument/2006/relationships/hyperlink" Target="https://www.consultant.ru/document/cons_doc_LAW_447215/" TargetMode="External"/><Relationship Id="rId1" Type="http://schemas.openxmlformats.org/officeDocument/2006/relationships/slideLayout" Target="../slideLayouts/slideLayout2.xml"/><Relationship Id="rId6" Type="http://schemas.openxmlformats.org/officeDocument/2006/relationships/hyperlink" Target="https://www.consultant.ru/document/cons_doc_LAW_475036/1cdd7df0a6b021958b6aba71904efda4bff74ede/#dst100619" TargetMode="External"/><Relationship Id="rId5" Type="http://schemas.openxmlformats.org/officeDocument/2006/relationships/hyperlink" Target="https://www.consultant.ru/document/cons_doc_LAW_476560/fbdc16633d669393ecdc6c2da16fb7a9529d2e82/#dst100037" TargetMode="External"/><Relationship Id="rId4" Type="http://schemas.openxmlformats.org/officeDocument/2006/relationships/hyperlink" Target="https://www.consultant.ru/document/cons_doc_LAW_475036/1cdd7df0a6b021958b6aba71904efda4bff74ede/#dst5"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myoffice.softonic.ru/" TargetMode="External"/><Relationship Id="rId2" Type="http://schemas.openxmlformats.org/officeDocument/2006/relationships/hyperlink" Target="https://kraioko.perm.ru/download/ege/2025/SOFT_KEGE_59_20250228_093834.sft" TargetMode="External"/><Relationship Id="rId1" Type="http://schemas.openxmlformats.org/officeDocument/2006/relationships/slideLayout" Target="../slideLayouts/slideLayout2.xml"/><Relationship Id="rId4" Type="http://schemas.openxmlformats.org/officeDocument/2006/relationships/hyperlink" Target="https://www.libreoffice.org/download/downloa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КЕГЭ , УЧ, планирование резервов и президентских дней </a:t>
            </a:r>
            <a:endParaRPr lang="ru-RU" dirty="0"/>
          </a:p>
        </p:txBody>
      </p:sp>
      <p:sp>
        <p:nvSpPr>
          <p:cNvPr id="3" name="Подзаголовок 2"/>
          <p:cNvSpPr>
            <a:spLocks noGrp="1"/>
          </p:cNvSpPr>
          <p:nvPr>
            <p:ph type="subTitle" idx="1"/>
          </p:nvPr>
        </p:nvSpPr>
        <p:spPr/>
        <p:txBody>
          <a:bodyPr/>
          <a:lstStyle/>
          <a:p>
            <a:r>
              <a:rPr lang="ru-RU" dirty="0" smtClean="0"/>
              <a:t>РЦОИ и ОКПО ПК </a:t>
            </a:r>
          </a:p>
          <a:p>
            <a:r>
              <a:rPr lang="ru-RU" dirty="0" smtClean="0"/>
              <a:t>09.06.2025</a:t>
            </a:r>
            <a:endParaRPr lang="ru-RU" dirty="0"/>
          </a:p>
        </p:txBody>
      </p:sp>
    </p:spTree>
    <p:extLst>
      <p:ext uri="{BB962C8B-B14F-4D97-AF65-F5344CB8AC3E}">
        <p14:creationId xmlns:p14="http://schemas.microsoft.com/office/powerpoint/2010/main" val="790635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nvPr>
        </p:nvGraphicFramePr>
        <p:xfrm>
          <a:off x="838200" y="1894160"/>
          <a:ext cx="10515600" cy="4214268"/>
        </p:xfrm>
        <a:graphic>
          <a:graphicData uri="http://schemas.openxmlformats.org/drawingml/2006/table">
            <a:tbl>
              <a:tblPr>
                <a:tableStyleId>{5C22544A-7EE6-4342-B048-85BDC9FD1C3A}</a:tableStyleId>
              </a:tblPr>
              <a:tblGrid>
                <a:gridCol w="2153313"/>
                <a:gridCol w="1144418"/>
                <a:gridCol w="835727"/>
                <a:gridCol w="1678982"/>
                <a:gridCol w="933605"/>
                <a:gridCol w="978779"/>
                <a:gridCol w="1395388"/>
                <a:gridCol w="1395388"/>
              </a:tblGrid>
              <a:tr h="150510">
                <a:tc gridSpan="7">
                  <a:txBody>
                    <a:bodyPr/>
                    <a:lstStyle/>
                    <a:p>
                      <a:pPr algn="ctr" fontAlgn="b"/>
                      <a:r>
                        <a:rPr lang="ru-RU" sz="900" u="none" strike="noStrike">
                          <a:effectLst/>
                        </a:rPr>
                        <a:t>Среды программирования </a:t>
                      </a:r>
                      <a:endParaRPr lang="ru-RU" sz="900" b="1" i="0" u="none" strike="noStrike">
                        <a:effectLst/>
                        <a:latin typeface="Calibri" panose="020F0502020204030204" pitchFamily="34" charset="0"/>
                      </a:endParaRPr>
                    </a:p>
                  </a:txBody>
                  <a:tcPr marL="7525" marR="7525" marT="7525" marB="0" anchor="b"/>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fontAlgn="b"/>
                      <a:r>
                        <a:rPr lang="ru-RU" sz="900" u="none" strike="noStrike">
                          <a:effectLst/>
                        </a:rPr>
                        <a:t> </a:t>
                      </a:r>
                      <a:endParaRPr lang="ru-RU" sz="900" b="1" i="0" u="none" strike="noStrike">
                        <a:effectLst/>
                        <a:latin typeface="Calibri" panose="020F0502020204030204" pitchFamily="34" charset="0"/>
                      </a:endParaRPr>
                    </a:p>
                  </a:txBody>
                  <a:tcPr marL="7525" marR="7525" marT="7525" marB="0" anchor="b"/>
                </a:tc>
              </a:tr>
              <a:tr h="602038">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Среда разработки Code::Blocks с компилятором MinGW GNU C/C++</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Code::Blocks: 20.03, </a:t>
                      </a:r>
                      <a:r>
                        <a:rPr lang="ru-RU" sz="900" u="none" strike="noStrike">
                          <a:effectLst/>
                        </a:rPr>
                        <a:t>версия </a:t>
                      </a:r>
                      <a:r>
                        <a:rPr lang="en-US" sz="900" u="none" strike="noStrike">
                          <a:effectLst/>
                        </a:rPr>
                        <a:t>GNU C/C++: 8.1.0, 64-</a:t>
                      </a:r>
                      <a:r>
                        <a:rPr lang="ru-RU" sz="900" u="none" strike="noStrike">
                          <a:effectLst/>
                        </a:rPr>
                        <a:t>битная</a:t>
                      </a:r>
                      <a:endParaRPr lang="ru-RU" sz="900" b="0" i="0" u="none" strike="noStrike">
                        <a:effectLst/>
                        <a:latin typeface="Calibri" panose="020F0502020204030204" pitchFamily="34" charset="0"/>
                      </a:endParaRPr>
                    </a:p>
                  </a:txBody>
                  <a:tcPr marL="7525" marR="7525" marT="7525" marB="0" anchor="b"/>
                </a:tc>
                <a:tc rowSpan="2">
                  <a:txBody>
                    <a:bodyPr/>
                    <a:lstStyle/>
                    <a:p>
                      <a:pPr algn="l" fontAlgn="b"/>
                      <a:r>
                        <a:rPr lang="ru-RU" sz="900" u="none" strike="noStrike">
                          <a:effectLst/>
                        </a:rPr>
                        <a:t>обязательно </a:t>
                      </a:r>
                      <a:endParaRPr lang="ru-RU" sz="900" b="0" i="0" u="none" strike="noStrike">
                        <a:effectLst/>
                        <a:latin typeface="Calibri" panose="020F0502020204030204" pitchFamily="34" charset="0"/>
                      </a:endParaRPr>
                    </a:p>
                  </a:txBody>
                  <a:tcPr marL="7525" marR="7525" marT="7525" marB="0" anchor="b"/>
                </a:tc>
                <a:tc rowSpan="2">
                  <a:txBody>
                    <a:bodyPr/>
                    <a:lstStyle/>
                    <a:p>
                      <a:pPr algn="l" fontAlgn="b"/>
                      <a:r>
                        <a:rPr lang="en-US" sz="900" u="none" strike="noStrike">
                          <a:effectLst/>
                        </a:rPr>
                        <a:t>C++</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Вручную</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2"/>
                        </a:rPr>
                        <a:t>https://www.fosshub.com/Code-Blocks.html?dwl=codeblocks-20.03mingw-setup.exe</a:t>
                      </a:r>
                      <a:endParaRPr lang="en-US" sz="900" b="0" i="0" u="sng" strike="noStrike">
                        <a:solidFill>
                          <a:srgbClr val="0563C1"/>
                        </a:solidFill>
                        <a:effectLst/>
                        <a:latin typeface="Calibri" panose="020F0502020204030204" pitchFamily="34" charset="0"/>
                      </a:endParaRPr>
                    </a:p>
                  </a:txBody>
                  <a:tcPr marL="7525" marR="7525" marT="7525" marB="0" anchor="b"/>
                </a:tc>
                <a:tc>
                  <a:txBody>
                    <a:bodyPr/>
                    <a:lstStyle/>
                    <a:p>
                      <a:pPr algn="ctr" fontAlgn="b"/>
                      <a:r>
                        <a:rPr lang="ru-RU" sz="900" u="sng" strike="noStrike">
                          <a:effectLst/>
                          <a:hlinkClick r:id="rId2"/>
                        </a:rPr>
                        <a:t>Скачать</a:t>
                      </a:r>
                      <a:endParaRPr lang="ru-RU" sz="900" b="0" i="0" u="sng" strike="noStrike">
                        <a:solidFill>
                          <a:srgbClr val="0563C1"/>
                        </a:solidFill>
                        <a:effectLst/>
                        <a:latin typeface="Calibri" panose="020F0502020204030204" pitchFamily="34" charset="0"/>
                      </a:endParaRPr>
                    </a:p>
                  </a:txBody>
                  <a:tcPr marL="7525" marR="7525" marT="7525" marB="0" anchor="b"/>
                </a:tc>
              </a:tr>
              <a:tr h="1053567">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Среда разработки </a:t>
                      </a:r>
                      <a:r>
                        <a:rPr lang="en-US" sz="900" u="none" strike="noStrike">
                          <a:effectLst/>
                        </a:rPr>
                        <a:t>Microsoft Visual Studio</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Community 2019 или 2022 с поддержкой C++</a:t>
                      </a:r>
                      <a:endParaRPr lang="ru-RU" sz="900" b="0" i="0" u="none" strike="noStrike">
                        <a:effectLst/>
                        <a:latin typeface="Calibri" panose="020F0502020204030204" pitchFamily="34" charset="0"/>
                      </a:endParaRPr>
                    </a:p>
                  </a:txBody>
                  <a:tcPr marL="7525" marR="7525" marT="7525" marB="0" anchor="b"/>
                </a:tc>
                <a:tc vMerge="1">
                  <a:txBody>
                    <a:bodyPr/>
                    <a:lstStyle/>
                    <a:p>
                      <a:endParaRPr lang="ru-RU"/>
                    </a:p>
                  </a:txBody>
                  <a:tcPr/>
                </a:tc>
                <a:tc vMerge="1">
                  <a:txBody>
                    <a:bodyPr/>
                    <a:lstStyle/>
                    <a:p>
                      <a:endParaRPr lang="ru-RU"/>
                    </a:p>
                  </a:txBody>
                  <a:tcPr/>
                </a:tc>
                <a:tc>
                  <a:txBody>
                    <a:bodyPr/>
                    <a:lstStyle/>
                    <a:p>
                      <a:pPr algn="l" fontAlgn="b"/>
                      <a:r>
                        <a:rPr lang="ru-RU" sz="900" u="none" strike="noStrike">
                          <a:effectLst/>
                        </a:rPr>
                        <a:t>Справочник</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3"/>
                        </a:rPr>
                        <a:t>https://visualstudio.microsoft.com/ru/thank-you-downloading-visual-studio/?sku=Community&amp;channel=Release&amp;version=VS2022&amp;source=VSLandingPage&amp;cid=2030&amp;passive=false</a:t>
                      </a:r>
                      <a:endParaRPr lang="en-US" sz="900" b="0" i="0" u="sng" strike="noStrike">
                        <a:solidFill>
                          <a:srgbClr val="0563C1"/>
                        </a:solidFill>
                        <a:effectLst/>
                        <a:latin typeface="Calibri" panose="020F0502020204030204" pitchFamily="34" charset="0"/>
                      </a:endParaRPr>
                    </a:p>
                  </a:txBody>
                  <a:tcPr marL="7525" marR="7525" marT="7525" marB="0" anchor="b"/>
                </a:tc>
                <a:tc>
                  <a:txBody>
                    <a:bodyPr/>
                    <a:lstStyle/>
                    <a:p>
                      <a:pPr algn="ctr" fontAlgn="b"/>
                      <a:r>
                        <a:rPr lang="ru-RU" sz="900" u="sng" strike="noStrike">
                          <a:effectLst/>
                          <a:hlinkClick r:id="rId3"/>
                        </a:rPr>
                        <a:t>Скачать</a:t>
                      </a:r>
                      <a:endParaRPr lang="ru-RU" sz="900" b="0" i="0" u="sng" strike="noStrike">
                        <a:solidFill>
                          <a:srgbClr val="0563C1"/>
                        </a:solidFill>
                        <a:effectLst/>
                        <a:latin typeface="Calibri" panose="020F0502020204030204" pitchFamily="34" charset="0"/>
                      </a:endParaRPr>
                    </a:p>
                  </a:txBody>
                  <a:tcPr marL="7525" marR="7525" marT="7525" marB="0" anchor="b"/>
                </a:tc>
              </a:tr>
              <a:tr h="752548">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Eclipse IDE for Java Developers</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версия 2021-09 </a:t>
                      </a:r>
                      <a:r>
                        <a:rPr lang="en-US" sz="900" u="none" strike="noStrike">
                          <a:effectLst/>
                        </a:rPr>
                        <a:t>R</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обязательно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Java</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Справочник</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4"/>
                        </a:rPr>
                        <a:t>https://www.eclipse.org/downloads/download.php?file=/oomph/epp/2021-09/R/eclipse-inst-jre-win64.exe</a:t>
                      </a:r>
                      <a:endParaRPr lang="en-US" sz="900" b="0" i="0" u="sng" strike="noStrike">
                        <a:solidFill>
                          <a:srgbClr val="0563C1"/>
                        </a:solidFill>
                        <a:effectLst/>
                        <a:latin typeface="Calibri" panose="020F0502020204030204" pitchFamily="34" charset="0"/>
                      </a:endParaRPr>
                    </a:p>
                  </a:txBody>
                  <a:tcPr marL="7525" marR="7525" marT="7525" marB="0" anchor="b"/>
                </a:tc>
                <a:tc>
                  <a:txBody>
                    <a:bodyPr/>
                    <a:lstStyle/>
                    <a:p>
                      <a:pPr algn="ctr" fontAlgn="b"/>
                      <a:r>
                        <a:rPr lang="ru-RU" sz="900" u="sng" strike="noStrike">
                          <a:effectLst/>
                          <a:hlinkClick r:id="rId4"/>
                        </a:rPr>
                        <a:t>Скачать</a:t>
                      </a:r>
                      <a:endParaRPr lang="ru-RU" sz="900" b="0" i="0" u="sng" strike="noStrike">
                        <a:solidFill>
                          <a:srgbClr val="0563C1"/>
                        </a:solidFill>
                        <a:effectLst/>
                        <a:latin typeface="Calibri" panose="020F0502020204030204" pitchFamily="34" charset="0"/>
                      </a:endParaRPr>
                    </a:p>
                  </a:txBody>
                  <a:tcPr marL="7525" marR="7525" marT="7525" marB="0" anchor="b"/>
                </a:tc>
              </a:tr>
              <a:tr h="1053567">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Среда разработки </a:t>
                      </a:r>
                      <a:r>
                        <a:rPr lang="en-US" sz="900" u="none" strike="noStrike">
                          <a:effectLst/>
                        </a:rPr>
                        <a:t>Microsoft Visual Studio</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Community 2019 или 2022 с поддержкой C++ и C#</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обязательно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C#</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Справочник</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3"/>
                        </a:rPr>
                        <a:t>https://visualstudio.microsoft.com/ru/thank-you-downloading-visual-studio/?sku=Community&amp;channel=Release&amp;version=VS2022&amp;source=VSLandingPage&amp;cid=2030&amp;passive=false</a:t>
                      </a:r>
                      <a:endParaRPr lang="en-US" sz="900" b="0" i="0" u="sng" strike="noStrike">
                        <a:solidFill>
                          <a:srgbClr val="0563C1"/>
                        </a:solidFill>
                        <a:effectLst/>
                        <a:latin typeface="Calibri" panose="020F0502020204030204" pitchFamily="34" charset="0"/>
                      </a:endParaRPr>
                    </a:p>
                  </a:txBody>
                  <a:tcPr marL="7525" marR="7525" marT="7525" marB="0" anchor="b"/>
                </a:tc>
                <a:tc>
                  <a:txBody>
                    <a:bodyPr/>
                    <a:lstStyle/>
                    <a:p>
                      <a:pPr algn="ctr" fontAlgn="b"/>
                      <a:r>
                        <a:rPr lang="ru-RU" sz="900" u="sng" strike="noStrike">
                          <a:effectLst/>
                          <a:hlinkClick r:id="rId3"/>
                        </a:rPr>
                        <a:t>Скачать</a:t>
                      </a:r>
                      <a:endParaRPr lang="ru-RU" sz="900" b="0" i="0" u="sng" strike="noStrike">
                        <a:solidFill>
                          <a:srgbClr val="0563C1"/>
                        </a:solidFill>
                        <a:effectLst/>
                        <a:latin typeface="Calibri" panose="020F0502020204030204" pitchFamily="34" charset="0"/>
                      </a:endParaRPr>
                    </a:p>
                  </a:txBody>
                  <a:tcPr marL="7525" marR="7525" marT="7525" marB="0" anchor="b"/>
                </a:tc>
              </a:tr>
              <a:tr h="602038">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PascalABC.NET  </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Актуальная версия и сборка на текущую дату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обязательно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Pascal</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Справочник</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5"/>
                        </a:rPr>
                        <a:t>https://pascalabc.net/ssyilki-dlya-skachivaniya</a:t>
                      </a:r>
                      <a:endParaRPr lang="en-US" sz="900" b="0" i="0" u="sng" strike="noStrike">
                        <a:effectLst/>
                        <a:latin typeface="Calibri" panose="020F0502020204030204" pitchFamily="34" charset="0"/>
                      </a:endParaRPr>
                    </a:p>
                  </a:txBody>
                  <a:tcPr marL="7525" marR="7525" marT="7525" marB="0" anchor="b"/>
                </a:tc>
                <a:tc>
                  <a:txBody>
                    <a:bodyPr/>
                    <a:lstStyle/>
                    <a:p>
                      <a:pPr algn="ctr" fontAlgn="b"/>
                      <a:r>
                        <a:rPr lang="ru-RU" sz="900" u="sng" strike="noStrike" dirty="0">
                          <a:effectLst/>
                          <a:hlinkClick r:id="rId6"/>
                        </a:rPr>
                        <a:t>Скачать</a:t>
                      </a:r>
                      <a:endParaRPr lang="ru-RU" sz="900" b="0" i="0" u="sng" strike="noStrike" dirty="0">
                        <a:effectLst/>
                        <a:latin typeface="Calibri" panose="020F0502020204030204" pitchFamily="34" charset="0"/>
                      </a:endParaRPr>
                    </a:p>
                  </a:txBody>
                  <a:tcPr marL="7525" marR="7525" marT="7525" marB="0" anchor="b"/>
                </a:tc>
              </a:tr>
            </a:tbl>
          </a:graphicData>
        </a:graphic>
      </p:graphicFrame>
    </p:spTree>
    <p:extLst>
      <p:ext uri="{BB962C8B-B14F-4D97-AF65-F5344CB8AC3E}">
        <p14:creationId xmlns:p14="http://schemas.microsoft.com/office/powerpoint/2010/main" val="2527129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nvPr>
        </p:nvGraphicFramePr>
        <p:xfrm>
          <a:off x="838200" y="1848516"/>
          <a:ext cx="10515599" cy="4305556"/>
        </p:xfrm>
        <a:graphic>
          <a:graphicData uri="http://schemas.openxmlformats.org/drawingml/2006/table">
            <a:tbl>
              <a:tblPr>
                <a:tableStyleId>{5C22544A-7EE6-4342-B048-85BDC9FD1C3A}</a:tableStyleId>
              </a:tblPr>
              <a:tblGrid>
                <a:gridCol w="2156275"/>
                <a:gridCol w="1143327"/>
                <a:gridCol w="834930"/>
                <a:gridCol w="1677381"/>
                <a:gridCol w="932714"/>
                <a:gridCol w="982860"/>
                <a:gridCol w="1394056"/>
                <a:gridCol w="1394056"/>
              </a:tblGrid>
              <a:tr h="451529">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Интерпретатор Python (со средой IDLE)</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Версия 3.7.0, 64-бит и новее.</a:t>
                      </a:r>
                      <a:endParaRPr lang="ru-RU" sz="900" b="0" i="0" u="none" strike="noStrike">
                        <a:effectLst/>
                        <a:latin typeface="Calibri" panose="020F0502020204030204" pitchFamily="34" charset="0"/>
                      </a:endParaRPr>
                    </a:p>
                  </a:txBody>
                  <a:tcPr marL="7525" marR="7525" marT="7525" marB="0" anchor="b"/>
                </a:tc>
                <a:tc>
                  <a:txBody>
                    <a:bodyPr/>
                    <a:lstStyle/>
                    <a:p>
                      <a:pPr algn="l" fontAlgn="t"/>
                      <a:r>
                        <a:rPr lang="ru-RU" sz="900" u="none" strike="noStrike">
                          <a:effectLst/>
                        </a:rPr>
                        <a:t>Для </a:t>
                      </a:r>
                      <a:r>
                        <a:rPr lang="en-US" sz="900" u="none" strike="noStrike">
                          <a:effectLst/>
                        </a:rPr>
                        <a:t>windows-7</a:t>
                      </a:r>
                      <a:endParaRPr lang="en-US" sz="900" b="0" i="0" u="none" strike="noStrike">
                        <a:effectLst/>
                        <a:latin typeface="Calibri" panose="020F0502020204030204" pitchFamily="34" charset="0"/>
                      </a:endParaRPr>
                    </a:p>
                  </a:txBody>
                  <a:tcPr marL="7525" marR="7525" marT="7525" marB="0"/>
                </a:tc>
                <a:tc rowSpan="6">
                  <a:txBody>
                    <a:bodyPr/>
                    <a:lstStyle/>
                    <a:p>
                      <a:pPr algn="l" fontAlgn="b"/>
                      <a:r>
                        <a:rPr lang="en-US" sz="900" u="none" strike="noStrike">
                          <a:effectLst/>
                        </a:rPr>
                        <a:t>Python</a:t>
                      </a:r>
                      <a:endParaRPr lang="en-US" sz="900" b="0" i="0" u="none" strike="noStrike">
                        <a:effectLst/>
                        <a:latin typeface="Calibri" panose="020F0502020204030204" pitchFamily="34" charset="0"/>
                      </a:endParaRPr>
                    </a:p>
                  </a:txBody>
                  <a:tcPr marL="7525" marR="7525" marT="7525" marB="0" anchor="b"/>
                </a:tc>
                <a:tc>
                  <a:txBody>
                    <a:bodyPr/>
                    <a:lstStyle/>
                    <a:p>
                      <a:pPr algn="l" fontAlgn="t"/>
                      <a:r>
                        <a:rPr lang="ru-RU" sz="900" u="none" strike="noStrike">
                          <a:effectLst/>
                        </a:rPr>
                        <a:t>Вручную</a:t>
                      </a:r>
                      <a:endParaRPr lang="ru-RU" sz="900" b="0" i="0" u="none" strike="noStrike">
                        <a:effectLst/>
                        <a:latin typeface="Calibri" panose="020F0502020204030204" pitchFamily="34" charset="0"/>
                      </a:endParaRPr>
                    </a:p>
                  </a:txBody>
                  <a:tcPr marL="7525" marR="7525" marT="7525" marB="0"/>
                </a:tc>
                <a:tc>
                  <a:txBody>
                    <a:bodyPr/>
                    <a:lstStyle/>
                    <a:p>
                      <a:pPr algn="l" fontAlgn="b"/>
                      <a:r>
                        <a:rPr lang="en-US" sz="900" u="sng" strike="noStrike">
                          <a:effectLst/>
                          <a:hlinkClick r:id="rId2"/>
                        </a:rPr>
                        <a:t>https://www.python.org/ftp/python/3.7.0/python-3.7.0a1-amd64.exe</a:t>
                      </a:r>
                      <a:endParaRPr lang="en-US" sz="900" b="0" i="0" u="sng" strike="noStrike">
                        <a:effectLst/>
                        <a:latin typeface="Calibri" panose="020F0502020204030204" pitchFamily="34" charset="0"/>
                      </a:endParaRPr>
                    </a:p>
                  </a:txBody>
                  <a:tcPr marL="7525" marR="7525" marT="7525" marB="0" anchor="b"/>
                </a:tc>
                <a:tc>
                  <a:txBody>
                    <a:bodyPr/>
                    <a:lstStyle/>
                    <a:p>
                      <a:pPr algn="l" fontAlgn="b"/>
                      <a:r>
                        <a:rPr lang="ru-RU" sz="900" u="sng" strike="noStrike">
                          <a:effectLst/>
                          <a:hlinkClick r:id="rId2"/>
                        </a:rPr>
                        <a:t>Скачать</a:t>
                      </a:r>
                      <a:endParaRPr lang="ru-RU" sz="900" b="0" i="0" u="sng" strike="noStrike">
                        <a:effectLst/>
                        <a:latin typeface="Calibri" panose="020F0502020204030204" pitchFamily="34" charset="0"/>
                      </a:endParaRPr>
                    </a:p>
                  </a:txBody>
                  <a:tcPr marL="7525" marR="7525" marT="7525" marB="0" anchor="b"/>
                </a:tc>
              </a:tr>
              <a:tr h="451529">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Интерпретатор Python (со средой IDLE)</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Версия 3.7.0, 32-бит и новее </a:t>
                      </a:r>
                      <a:endParaRPr lang="ru-RU" sz="900" b="0" i="0" u="none" strike="noStrike">
                        <a:effectLst/>
                        <a:latin typeface="Calibri" panose="020F0502020204030204" pitchFamily="34" charset="0"/>
                      </a:endParaRPr>
                    </a:p>
                  </a:txBody>
                  <a:tcPr marL="7525" marR="7525" marT="7525" marB="0" anchor="b"/>
                </a:tc>
                <a:tc>
                  <a:txBody>
                    <a:bodyPr/>
                    <a:lstStyle/>
                    <a:p>
                      <a:pPr algn="l" fontAlgn="t"/>
                      <a:r>
                        <a:rPr lang="ru-RU" sz="900" u="none" strike="noStrike">
                          <a:effectLst/>
                        </a:rPr>
                        <a:t>Для </a:t>
                      </a:r>
                      <a:r>
                        <a:rPr lang="en-US" sz="900" u="none" strike="noStrike">
                          <a:effectLst/>
                        </a:rPr>
                        <a:t>windows-7</a:t>
                      </a:r>
                      <a:endParaRPr lang="en-US" sz="900" b="0" i="0" u="none" strike="noStrike">
                        <a:effectLst/>
                        <a:latin typeface="Calibri" panose="020F0502020204030204" pitchFamily="34" charset="0"/>
                      </a:endParaRPr>
                    </a:p>
                  </a:txBody>
                  <a:tcPr marL="7525" marR="7525" marT="7525" marB="0"/>
                </a:tc>
                <a:tc vMerge="1">
                  <a:txBody>
                    <a:bodyPr/>
                    <a:lstStyle/>
                    <a:p>
                      <a:endParaRPr lang="ru-RU"/>
                    </a:p>
                  </a:txBody>
                  <a:tcPr/>
                </a:tc>
                <a:tc>
                  <a:txBody>
                    <a:bodyPr/>
                    <a:lstStyle/>
                    <a:p>
                      <a:pPr algn="l" fontAlgn="t"/>
                      <a:r>
                        <a:rPr lang="ru-RU" sz="900" u="none" strike="noStrike">
                          <a:effectLst/>
                        </a:rPr>
                        <a:t>Вручную</a:t>
                      </a:r>
                      <a:endParaRPr lang="ru-RU" sz="900" b="0" i="0" u="none" strike="noStrike">
                        <a:effectLst/>
                        <a:latin typeface="Calibri" panose="020F0502020204030204" pitchFamily="34" charset="0"/>
                      </a:endParaRPr>
                    </a:p>
                  </a:txBody>
                  <a:tcPr marL="7525" marR="7525" marT="7525" marB="0"/>
                </a:tc>
                <a:tc>
                  <a:txBody>
                    <a:bodyPr/>
                    <a:lstStyle/>
                    <a:p>
                      <a:pPr algn="l" fontAlgn="b"/>
                      <a:r>
                        <a:rPr lang="en-US" sz="900" u="sng" strike="noStrike">
                          <a:effectLst/>
                          <a:hlinkClick r:id="rId3"/>
                        </a:rPr>
                        <a:t>https://www.python.org/ftp/python/3.7.0/python-3.7.0a1.exe</a:t>
                      </a:r>
                      <a:endParaRPr lang="en-US" sz="900" b="0" i="0" u="sng" strike="noStrike">
                        <a:effectLst/>
                        <a:latin typeface="Calibri" panose="020F0502020204030204" pitchFamily="34" charset="0"/>
                      </a:endParaRPr>
                    </a:p>
                  </a:txBody>
                  <a:tcPr marL="7525" marR="7525" marT="7525" marB="0" anchor="b"/>
                </a:tc>
                <a:tc>
                  <a:txBody>
                    <a:bodyPr/>
                    <a:lstStyle/>
                    <a:p>
                      <a:pPr algn="l" fontAlgn="b"/>
                      <a:r>
                        <a:rPr lang="ru-RU" sz="900" u="sng" strike="noStrike">
                          <a:effectLst/>
                          <a:hlinkClick r:id="rId3"/>
                        </a:rPr>
                        <a:t>Скачать</a:t>
                      </a:r>
                      <a:endParaRPr lang="ru-RU" sz="900" b="0" i="0" u="sng" strike="noStrike">
                        <a:effectLst/>
                        <a:latin typeface="Calibri" panose="020F0502020204030204" pitchFamily="34" charset="0"/>
                      </a:endParaRPr>
                    </a:p>
                  </a:txBody>
                  <a:tcPr marL="7525" marR="7525" marT="7525" marB="0" anchor="b"/>
                </a:tc>
              </a:tr>
              <a:tr h="451529">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Интерпретатор Python (со средой IDLE)</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Версия 3.10.2, 64-бит и новее</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Для </a:t>
                      </a:r>
                      <a:r>
                        <a:rPr lang="en-US" sz="900" u="none" strike="noStrike">
                          <a:effectLst/>
                        </a:rPr>
                        <a:t>windows-10</a:t>
                      </a:r>
                      <a:endParaRPr lang="en-US" sz="900" b="0" i="0" u="none" strike="noStrike">
                        <a:effectLst/>
                        <a:latin typeface="Calibri" panose="020F0502020204030204" pitchFamily="34" charset="0"/>
                      </a:endParaRPr>
                    </a:p>
                  </a:txBody>
                  <a:tcPr marL="7525" marR="7525" marT="7525" marB="0" anchor="b"/>
                </a:tc>
                <a:tc vMerge="1">
                  <a:txBody>
                    <a:bodyPr/>
                    <a:lstStyle/>
                    <a:p>
                      <a:endParaRPr lang="ru-RU"/>
                    </a:p>
                  </a:txBody>
                  <a:tcPr/>
                </a:tc>
                <a:tc>
                  <a:txBody>
                    <a:bodyPr/>
                    <a:lstStyle/>
                    <a:p>
                      <a:pPr algn="l" fontAlgn="b"/>
                      <a:r>
                        <a:rPr lang="ru-RU" sz="900" u="none" strike="noStrike">
                          <a:effectLst/>
                        </a:rPr>
                        <a:t>Вручную</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4"/>
                        </a:rPr>
                        <a:t>https://www.python.org/downloads/windows/</a:t>
                      </a:r>
                      <a:endParaRPr lang="en-US" sz="900" b="0" i="0" u="sng" strike="noStrike">
                        <a:effectLst/>
                        <a:latin typeface="Calibri" panose="020F0502020204030204" pitchFamily="34" charset="0"/>
                      </a:endParaRPr>
                    </a:p>
                  </a:txBody>
                  <a:tcPr marL="7525" marR="7525" marT="7525" marB="0" anchor="b"/>
                </a:tc>
                <a:tc>
                  <a:txBody>
                    <a:bodyPr/>
                    <a:lstStyle/>
                    <a:p>
                      <a:pPr algn="l" fontAlgn="b"/>
                      <a:r>
                        <a:rPr lang="ru-RU" sz="900" u="sng" strike="noStrike">
                          <a:effectLst/>
                          <a:hlinkClick r:id="rId4"/>
                        </a:rPr>
                        <a:t>Скачать</a:t>
                      </a:r>
                      <a:endParaRPr lang="ru-RU" sz="900" b="0" i="0" u="sng" strike="noStrike">
                        <a:effectLst/>
                        <a:latin typeface="Calibri" panose="020F0502020204030204" pitchFamily="34" charset="0"/>
                      </a:endParaRPr>
                    </a:p>
                  </a:txBody>
                  <a:tcPr marL="7525" marR="7525" marT="7525" marB="0" anchor="b"/>
                </a:tc>
              </a:tr>
              <a:tr h="752548">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t"/>
                      <a:r>
                        <a:rPr lang="en-US" sz="900" u="none" strike="noStrike">
                          <a:effectLst/>
                        </a:rPr>
                        <a:t>PyCharm</a:t>
                      </a:r>
                      <a:endParaRPr lang="en-US" sz="900" b="0" i="0" u="none" strike="noStrike">
                        <a:effectLst/>
                        <a:latin typeface="Calibri" panose="020F0502020204030204" pitchFamily="34" charset="0"/>
                      </a:endParaRPr>
                    </a:p>
                  </a:txBody>
                  <a:tcPr marL="7525" marR="7525" marT="7525" marB="0"/>
                </a:tc>
                <a:tc>
                  <a:txBody>
                    <a:bodyPr/>
                    <a:lstStyle/>
                    <a:p>
                      <a:pPr algn="l" fontAlgn="t"/>
                      <a:r>
                        <a:rPr lang="ru-RU" sz="900" u="none" strike="noStrike">
                          <a:effectLst/>
                        </a:rPr>
                        <a:t>Версия 2020.2.3 </a:t>
                      </a:r>
                      <a:r>
                        <a:rPr lang="en-US" sz="900" u="none" strike="noStrike">
                          <a:effectLst/>
                        </a:rPr>
                        <a:t>Community Edition</a:t>
                      </a:r>
                      <a:endParaRPr lang="en-US" sz="900" b="0" i="0" u="none" strike="noStrike">
                        <a:effectLst/>
                        <a:latin typeface="Calibri" panose="020F0502020204030204" pitchFamily="34" charset="0"/>
                      </a:endParaRPr>
                    </a:p>
                  </a:txBody>
                  <a:tcPr marL="7525" marR="7525" marT="7525" marB="0"/>
                </a:tc>
                <a:tc>
                  <a:txBody>
                    <a:bodyPr/>
                    <a:lstStyle/>
                    <a:p>
                      <a:pPr algn="l" fontAlgn="t"/>
                      <a:r>
                        <a:rPr lang="ru-RU" sz="900" u="none" strike="noStrike">
                          <a:effectLst/>
                        </a:rPr>
                        <a:t>при наличии технических возможностей (ОО рекомендуется согласовывать наличие  с соответствующими ППЭ) </a:t>
                      </a:r>
                      <a:endParaRPr lang="ru-RU" sz="900" b="0" i="0" u="none" strike="noStrike">
                        <a:effectLst/>
                        <a:latin typeface="Calibri" panose="020F0502020204030204" pitchFamily="34" charset="0"/>
                      </a:endParaRPr>
                    </a:p>
                  </a:txBody>
                  <a:tcPr marL="7525" marR="7525" marT="7525" marB="0"/>
                </a:tc>
                <a:tc vMerge="1">
                  <a:txBody>
                    <a:bodyPr/>
                    <a:lstStyle/>
                    <a:p>
                      <a:endParaRPr lang="ru-RU"/>
                    </a:p>
                  </a:txBody>
                  <a:tcPr/>
                </a:tc>
                <a:tc>
                  <a:txBody>
                    <a:bodyPr/>
                    <a:lstStyle/>
                    <a:p>
                      <a:pPr algn="l" fontAlgn="t"/>
                      <a:r>
                        <a:rPr lang="ru-RU" sz="900" u="none" strike="noStrike">
                          <a:effectLst/>
                        </a:rPr>
                        <a:t>Справочник</a:t>
                      </a:r>
                      <a:endParaRPr lang="ru-RU" sz="900" b="0" i="0" u="none" strike="noStrike">
                        <a:effectLst/>
                        <a:latin typeface="Calibri" panose="020F0502020204030204" pitchFamily="34" charset="0"/>
                      </a:endParaRPr>
                    </a:p>
                  </a:txBody>
                  <a:tcPr marL="7525" marR="7525" marT="7525" marB="0"/>
                </a:tc>
                <a:tc>
                  <a:txBody>
                    <a:bodyPr/>
                    <a:lstStyle/>
                    <a:p>
                      <a:pPr algn="l" fontAlgn="b"/>
                      <a:r>
                        <a:rPr lang="en-US" sz="900" u="sng" strike="noStrike">
                          <a:effectLst/>
                          <a:hlinkClick r:id="rId5"/>
                        </a:rPr>
                        <a:t>https://www.jetbrains.com/ru-ru/pycharm/download/other.html?ysclid=lvw3zbnwgl678564211</a:t>
                      </a:r>
                      <a:endParaRPr lang="en-US" sz="900" b="0" i="0" u="sng" strike="noStrike">
                        <a:effectLst/>
                        <a:latin typeface="Calibri" panose="020F0502020204030204" pitchFamily="34" charset="0"/>
                      </a:endParaRPr>
                    </a:p>
                  </a:txBody>
                  <a:tcPr marL="7525" marR="7525" marT="7525" marB="0" anchor="b"/>
                </a:tc>
                <a:tc>
                  <a:txBody>
                    <a:bodyPr/>
                    <a:lstStyle/>
                    <a:p>
                      <a:pPr algn="l" fontAlgn="b"/>
                      <a:r>
                        <a:rPr lang="ru-RU" sz="900" u="sng" strike="noStrike">
                          <a:effectLst/>
                          <a:hlinkClick r:id="rId5"/>
                        </a:rPr>
                        <a:t>Скачать</a:t>
                      </a:r>
                      <a:endParaRPr lang="ru-RU" sz="900" b="0" i="0" u="sng" strike="noStrike">
                        <a:effectLst/>
                        <a:latin typeface="Calibri" panose="020F0502020204030204" pitchFamily="34" charset="0"/>
                      </a:endParaRPr>
                    </a:p>
                  </a:txBody>
                  <a:tcPr marL="7525" marR="7525" marT="7525" marB="0" anchor="b"/>
                </a:tc>
              </a:tr>
              <a:tr h="451529">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Интерпретатор Python (со средой IDLE)</a:t>
                      </a:r>
                      <a:endParaRPr lang="ru-RU" sz="900" b="0" i="0" u="none" strike="noStrike">
                        <a:effectLst/>
                        <a:latin typeface="Calibri" panose="020F0502020204030204" pitchFamily="34" charset="0"/>
                      </a:endParaRPr>
                    </a:p>
                  </a:txBody>
                  <a:tcPr marL="7525" marR="7525" marT="7525" marB="0" anchor="b"/>
                </a:tc>
                <a:tc>
                  <a:txBody>
                    <a:bodyPr/>
                    <a:lstStyle/>
                    <a:p>
                      <a:pPr algn="l" fontAlgn="t"/>
                      <a:r>
                        <a:rPr lang="ru-RU" sz="900" u="none" strike="noStrike">
                          <a:effectLst/>
                        </a:rPr>
                        <a:t>Версия 3.13.0, 64-бит и выше</a:t>
                      </a:r>
                      <a:endParaRPr lang="ru-RU" sz="900" b="0" i="0" u="none" strike="noStrike">
                        <a:effectLst/>
                        <a:latin typeface="Calibri" panose="020F0502020204030204" pitchFamily="34" charset="0"/>
                      </a:endParaRPr>
                    </a:p>
                  </a:txBody>
                  <a:tcPr marL="7525" marR="7525" marT="7525" marB="0"/>
                </a:tc>
                <a:tc>
                  <a:txBody>
                    <a:bodyPr/>
                    <a:lstStyle/>
                    <a:p>
                      <a:pPr algn="l" fontAlgn="b"/>
                      <a:r>
                        <a:rPr lang="ru-RU" sz="900" u="none" strike="noStrike">
                          <a:effectLst/>
                        </a:rPr>
                        <a:t>Для </a:t>
                      </a:r>
                      <a:r>
                        <a:rPr lang="en-US" sz="900" u="none" strike="noStrike">
                          <a:effectLst/>
                        </a:rPr>
                        <a:t>windows-10</a:t>
                      </a:r>
                      <a:endParaRPr lang="en-US" sz="900" b="0" i="0" u="none" strike="noStrike">
                        <a:effectLst/>
                        <a:latin typeface="Calibri" panose="020F0502020204030204" pitchFamily="34" charset="0"/>
                      </a:endParaRPr>
                    </a:p>
                  </a:txBody>
                  <a:tcPr marL="7525" marR="7525" marT="7525" marB="0" anchor="b"/>
                </a:tc>
                <a:tc vMerge="1">
                  <a:txBody>
                    <a:bodyPr/>
                    <a:lstStyle/>
                    <a:p>
                      <a:endParaRPr lang="ru-RU"/>
                    </a:p>
                  </a:txBody>
                  <a:tcPr/>
                </a:tc>
                <a:tc>
                  <a:txBody>
                    <a:bodyPr/>
                    <a:lstStyle/>
                    <a:p>
                      <a:pPr algn="l" fontAlgn="b"/>
                      <a:r>
                        <a:rPr lang="ru-RU" sz="900" u="none" strike="noStrike">
                          <a:effectLst/>
                        </a:rPr>
                        <a:t>Вручную</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4"/>
                        </a:rPr>
                        <a:t>https://www.python.org/downloads/windows/</a:t>
                      </a:r>
                      <a:endParaRPr lang="en-US" sz="900" b="0" i="0" u="sng" strike="noStrike">
                        <a:effectLst/>
                        <a:latin typeface="Calibri" panose="020F0502020204030204" pitchFamily="34" charset="0"/>
                      </a:endParaRPr>
                    </a:p>
                  </a:txBody>
                  <a:tcPr marL="7525" marR="7525" marT="7525" marB="0" anchor="b"/>
                </a:tc>
                <a:tc>
                  <a:txBody>
                    <a:bodyPr/>
                    <a:lstStyle/>
                    <a:p>
                      <a:pPr algn="l" fontAlgn="b"/>
                      <a:r>
                        <a:rPr lang="ru-RU" sz="900" u="sng" strike="noStrike">
                          <a:effectLst/>
                          <a:hlinkClick r:id="rId4"/>
                        </a:rPr>
                        <a:t>Скачать</a:t>
                      </a:r>
                      <a:endParaRPr lang="ru-RU" sz="900" b="0" i="0" u="sng" strike="noStrike">
                        <a:effectLst/>
                        <a:latin typeface="Calibri" panose="020F0502020204030204" pitchFamily="34" charset="0"/>
                      </a:endParaRPr>
                    </a:p>
                  </a:txBody>
                  <a:tcPr marL="7525" marR="7525" marT="7525" marB="0" anchor="b"/>
                </a:tc>
              </a:tr>
              <a:tr h="669767">
                <a:tc>
                  <a:txBody>
                    <a:bodyPr/>
                    <a:lstStyle/>
                    <a:p>
                      <a:pPr algn="l" fontAlgn="b"/>
                      <a:r>
                        <a:rPr lang="ru-RU" sz="900" u="none" strike="noStrike">
                          <a:effectLst/>
                        </a:rPr>
                        <a:t>Среда программирования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t"/>
                      <a:r>
                        <a:rPr lang="en-US" sz="900" u="none" strike="noStrike">
                          <a:effectLst/>
                        </a:rPr>
                        <a:t>PyCharm</a:t>
                      </a:r>
                      <a:endParaRPr lang="en-US" sz="900" b="0" i="0" u="none" strike="noStrike">
                        <a:effectLst/>
                        <a:latin typeface="Calibri" panose="020F0502020204030204" pitchFamily="34" charset="0"/>
                      </a:endParaRPr>
                    </a:p>
                  </a:txBody>
                  <a:tcPr marL="7525" marR="7525" marT="7525" marB="0"/>
                </a:tc>
                <a:tc>
                  <a:txBody>
                    <a:bodyPr/>
                    <a:lstStyle/>
                    <a:p>
                      <a:pPr algn="l" fontAlgn="t"/>
                      <a:r>
                        <a:rPr lang="ru-RU" sz="900" u="none" strike="noStrike">
                          <a:effectLst/>
                        </a:rPr>
                        <a:t>Версия 2024.03 и выше</a:t>
                      </a:r>
                      <a:endParaRPr lang="ru-RU" sz="900" b="0" i="0" u="none" strike="noStrike">
                        <a:effectLst/>
                        <a:latin typeface="Calibri" panose="020F0502020204030204" pitchFamily="34" charset="0"/>
                      </a:endParaRPr>
                    </a:p>
                  </a:txBody>
                  <a:tcPr marL="7525" marR="7525" marT="7525" marB="0"/>
                </a:tc>
                <a:tc>
                  <a:txBody>
                    <a:bodyPr/>
                    <a:lstStyle/>
                    <a:p>
                      <a:pPr algn="l" fontAlgn="t"/>
                      <a:r>
                        <a:rPr lang="ru-RU" sz="900" u="none" strike="noStrike">
                          <a:effectLst/>
                        </a:rPr>
                        <a:t> </a:t>
                      </a:r>
                      <a:endParaRPr lang="ru-RU" sz="900" b="0" i="0" u="none" strike="noStrike">
                        <a:effectLst/>
                        <a:latin typeface="Calibri" panose="020F0502020204030204" pitchFamily="34" charset="0"/>
                      </a:endParaRPr>
                    </a:p>
                  </a:txBody>
                  <a:tcPr marL="7525" marR="7525" marT="7525" marB="0"/>
                </a:tc>
                <a:tc vMerge="1">
                  <a:txBody>
                    <a:bodyPr/>
                    <a:lstStyle/>
                    <a:p>
                      <a:endParaRPr lang="ru-RU"/>
                    </a:p>
                  </a:txBody>
                  <a:tcPr/>
                </a:tc>
                <a:tc>
                  <a:txBody>
                    <a:bodyPr/>
                    <a:lstStyle/>
                    <a:p>
                      <a:pPr algn="l" fontAlgn="t"/>
                      <a:r>
                        <a:rPr lang="ru-RU" sz="900" u="none" strike="noStrike">
                          <a:effectLst/>
                        </a:rPr>
                        <a:t> </a:t>
                      </a:r>
                      <a:endParaRPr lang="ru-RU" sz="900" b="0" i="0" u="none" strike="noStrike">
                        <a:effectLst/>
                        <a:latin typeface="Calibri" panose="020F0502020204030204" pitchFamily="34" charset="0"/>
                      </a:endParaRPr>
                    </a:p>
                  </a:txBody>
                  <a:tcPr marL="7525" marR="7525" marT="7525" marB="0"/>
                </a:tc>
                <a:tc>
                  <a:txBody>
                    <a:bodyPr/>
                    <a:lstStyle/>
                    <a:p>
                      <a:pPr algn="l" fontAlgn="b"/>
                      <a:r>
                        <a:rPr lang="en-US" sz="900" u="sng" strike="noStrike">
                          <a:effectLst/>
                          <a:hlinkClick r:id="rId5"/>
                        </a:rPr>
                        <a:t>https://www.jetbrains.com/ru-ru/pycharm/download/other.html?ysclid=lvw3zbnwgl678564211</a:t>
                      </a:r>
                      <a:endParaRPr lang="en-US" sz="900" b="0" i="0" u="sng" strike="noStrike">
                        <a:effectLst/>
                        <a:latin typeface="Calibri" panose="020F0502020204030204" pitchFamily="34" charset="0"/>
                      </a:endParaRPr>
                    </a:p>
                  </a:txBody>
                  <a:tcPr marL="7525" marR="7525" marT="7525" marB="0" anchor="b"/>
                </a:tc>
                <a:tc>
                  <a:txBody>
                    <a:bodyPr/>
                    <a:lstStyle/>
                    <a:p>
                      <a:pPr algn="l" fontAlgn="b"/>
                      <a:r>
                        <a:rPr lang="ru-RU" sz="900" u="sng" strike="noStrike">
                          <a:effectLst/>
                          <a:hlinkClick r:id="rId5"/>
                        </a:rPr>
                        <a:t>Скачать</a:t>
                      </a:r>
                      <a:endParaRPr lang="ru-RU" sz="900" b="0" i="0" u="sng" strike="noStrike">
                        <a:effectLst/>
                        <a:latin typeface="Calibri" panose="020F0502020204030204" pitchFamily="34" charset="0"/>
                      </a:endParaRPr>
                    </a:p>
                  </a:txBody>
                  <a:tcPr marL="7525" marR="7525" marT="7525" marB="0" anchor="b"/>
                </a:tc>
              </a:tr>
              <a:tr h="1053567">
                <a:tc>
                  <a:txBody>
                    <a:bodyPr/>
                    <a:lstStyle/>
                    <a:p>
                      <a:pPr algn="l" fontAlgn="b"/>
                      <a:r>
                        <a:rPr lang="ru-RU" sz="900" u="none" strike="noStrike">
                          <a:effectLst/>
                        </a:rPr>
                        <a:t>Среда програ</a:t>
                      </a:r>
                      <a:r>
                        <a:rPr lang="en-US" sz="900" u="none" strike="noStrike">
                          <a:effectLst/>
                        </a:rPr>
                        <a:t>R[-20]C:RC[6]</a:t>
                      </a:r>
                      <a:r>
                        <a:rPr lang="ru-RU" sz="900" u="none" strike="noStrike">
                          <a:effectLst/>
                        </a:rPr>
                        <a:t>ммирования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Среда разработки </a:t>
                      </a:r>
                      <a:r>
                        <a:rPr lang="en-US" sz="900" u="none" strike="noStrike">
                          <a:effectLst/>
                        </a:rPr>
                        <a:t>Microsoft Visual Studio</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Visual Studio Code</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при наличии технических возможностей (ОО рекомендуется согласовывать наличие  с соответствующими ППЭ)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Java</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Справочник</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6"/>
                        </a:rPr>
                        <a:t>https://visualstudio.microsoft.com/ru/thank-you-downloading-visual-studio/?sku=Community&amp;channel=Release&amp;version=VS2022&amp;source=VSLandingPage&amp;cid=2030&amp;passive=false</a:t>
                      </a:r>
                      <a:endParaRPr lang="en-US" sz="900" b="0" i="0" u="sng" strike="noStrike">
                        <a:effectLst/>
                        <a:latin typeface="Calibri" panose="020F0502020204030204" pitchFamily="34" charset="0"/>
                      </a:endParaRPr>
                    </a:p>
                  </a:txBody>
                  <a:tcPr marL="7525" marR="7525" marT="7525" marB="0" anchor="b"/>
                </a:tc>
                <a:tc>
                  <a:txBody>
                    <a:bodyPr/>
                    <a:lstStyle/>
                    <a:p>
                      <a:pPr algn="ctr" fontAlgn="b"/>
                      <a:r>
                        <a:rPr lang="ru-RU" sz="900" u="sng" strike="noStrike" dirty="0">
                          <a:effectLst/>
                          <a:hlinkClick r:id="rId6"/>
                        </a:rPr>
                        <a:t>Скачать</a:t>
                      </a:r>
                      <a:endParaRPr lang="ru-RU" sz="900" b="0" i="0" u="sng" strike="noStrike" dirty="0">
                        <a:effectLst/>
                        <a:latin typeface="Calibri" panose="020F0502020204030204" pitchFamily="34" charset="0"/>
                      </a:endParaRPr>
                    </a:p>
                  </a:txBody>
                  <a:tcPr marL="7525" marR="7525" marT="7525" marB="0" anchor="b"/>
                </a:tc>
              </a:tr>
            </a:tbl>
          </a:graphicData>
        </a:graphic>
      </p:graphicFrame>
    </p:spTree>
    <p:extLst>
      <p:ext uri="{BB962C8B-B14F-4D97-AF65-F5344CB8AC3E}">
        <p14:creationId xmlns:p14="http://schemas.microsoft.com/office/powerpoint/2010/main" val="2590728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НЕДОПУСТИМО !!!</a:t>
            </a:r>
            <a:endParaRPr lang="ru-RU" dirty="0"/>
          </a:p>
        </p:txBody>
      </p:sp>
      <p:pic>
        <p:nvPicPr>
          <p:cNvPr id="4" name="Объект 3"/>
          <p:cNvPicPr>
            <a:picLocks noGrp="1" noChangeAspect="1"/>
          </p:cNvPicPr>
          <p:nvPr>
            <p:ph idx="1"/>
          </p:nvPr>
        </p:nvPicPr>
        <p:blipFill>
          <a:blip r:embed="rId2"/>
          <a:stretch>
            <a:fillRect/>
          </a:stretch>
        </p:blipFill>
        <p:spPr>
          <a:xfrm>
            <a:off x="4513907" y="1690688"/>
            <a:ext cx="2838450" cy="3571875"/>
          </a:xfrm>
          <a:prstGeom prst="rect">
            <a:avLst/>
          </a:prstGeom>
        </p:spPr>
      </p:pic>
    </p:spTree>
    <p:extLst>
      <p:ext uri="{BB962C8B-B14F-4D97-AF65-F5344CB8AC3E}">
        <p14:creationId xmlns:p14="http://schemas.microsoft.com/office/powerpoint/2010/main" val="534685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1033462" y="304800"/>
            <a:ext cx="10125075" cy="6248400"/>
          </a:xfrm>
          <a:prstGeom prst="rect">
            <a:avLst/>
          </a:prstGeom>
        </p:spPr>
      </p:pic>
    </p:spTree>
    <p:extLst>
      <p:ext uri="{BB962C8B-B14F-4D97-AF65-F5344CB8AC3E}">
        <p14:creationId xmlns:p14="http://schemas.microsoft.com/office/powerpoint/2010/main" val="1215920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95650" y="624173"/>
            <a:ext cx="7886700" cy="293514"/>
          </a:xfrm>
          <a:prstGeom prst="rect">
            <a:avLst/>
          </a:prstGeom>
        </p:spPr>
        <p:txBody>
          <a:bodyPr vert="horz" wrap="square" lIns="0" tIns="62075" rIns="0" bIns="0" rtlCol="0" anchor="ctr">
            <a:spAutoFit/>
          </a:bodyPr>
          <a:lstStyle/>
          <a:p>
            <a:pPr marL="858679" marR="3810" indent="-736758">
              <a:lnSpc>
                <a:spcPct val="100000"/>
              </a:lnSpc>
              <a:spcBef>
                <a:spcPts val="79"/>
              </a:spcBef>
            </a:pPr>
            <a:r>
              <a:rPr spc="-4" dirty="0"/>
              <a:t>Единый государственный </a:t>
            </a:r>
            <a:r>
              <a:rPr dirty="0"/>
              <a:t>экзамен </a:t>
            </a:r>
            <a:r>
              <a:rPr spc="-503" dirty="0"/>
              <a:t> </a:t>
            </a:r>
            <a:r>
              <a:rPr dirty="0"/>
              <a:t>Информатика</a:t>
            </a:r>
            <a:r>
              <a:rPr spc="-23" dirty="0"/>
              <a:t> </a:t>
            </a:r>
            <a:r>
              <a:rPr spc="-4" dirty="0"/>
              <a:t>(КЕГЭ)</a:t>
            </a:r>
          </a:p>
        </p:txBody>
      </p:sp>
      <p:pic>
        <p:nvPicPr>
          <p:cNvPr id="3" name="object 3"/>
          <p:cNvPicPr/>
          <p:nvPr/>
        </p:nvPicPr>
        <p:blipFill>
          <a:blip r:embed="rId2" cstate="print"/>
          <a:stretch>
            <a:fillRect/>
          </a:stretch>
        </p:blipFill>
        <p:spPr>
          <a:xfrm>
            <a:off x="2880812" y="186610"/>
            <a:ext cx="936690" cy="476450"/>
          </a:xfrm>
          <a:prstGeom prst="rect">
            <a:avLst/>
          </a:prstGeom>
        </p:spPr>
      </p:pic>
      <p:pic>
        <p:nvPicPr>
          <p:cNvPr id="4" name="object 4"/>
          <p:cNvPicPr/>
          <p:nvPr/>
        </p:nvPicPr>
        <p:blipFill>
          <a:blip r:embed="rId3" cstate="print"/>
          <a:stretch>
            <a:fillRect/>
          </a:stretch>
        </p:blipFill>
        <p:spPr>
          <a:xfrm>
            <a:off x="8485500" y="193228"/>
            <a:ext cx="774717" cy="443363"/>
          </a:xfrm>
          <a:prstGeom prst="rect">
            <a:avLst/>
          </a:prstGeom>
        </p:spPr>
      </p:pic>
      <p:pic>
        <p:nvPicPr>
          <p:cNvPr id="5" name="object 5"/>
          <p:cNvPicPr/>
          <p:nvPr/>
        </p:nvPicPr>
        <p:blipFill>
          <a:blip r:embed="rId4" cstate="print"/>
          <a:stretch>
            <a:fillRect/>
          </a:stretch>
        </p:blipFill>
        <p:spPr>
          <a:xfrm>
            <a:off x="2788467" y="1348632"/>
            <a:ext cx="8030423" cy="4156808"/>
          </a:xfrm>
          <a:prstGeom prst="rect">
            <a:avLst/>
          </a:prstGeom>
        </p:spPr>
      </p:pic>
    </p:spTree>
    <p:extLst>
      <p:ext uri="{BB962C8B-B14F-4D97-AF65-F5344CB8AC3E}">
        <p14:creationId xmlns:p14="http://schemas.microsoft.com/office/powerpoint/2010/main" val="3533232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95650" y="508757"/>
            <a:ext cx="7886700" cy="524346"/>
          </a:xfrm>
          <a:prstGeom prst="rect">
            <a:avLst/>
          </a:prstGeom>
        </p:spPr>
        <p:txBody>
          <a:bodyPr vert="horz" wrap="square" lIns="0" tIns="62075" rIns="0" bIns="0" rtlCol="0" anchor="ctr">
            <a:spAutoFit/>
          </a:bodyPr>
          <a:lstStyle/>
          <a:p>
            <a:pPr marL="858679" marR="3810" indent="-736758">
              <a:lnSpc>
                <a:spcPct val="100000"/>
              </a:lnSpc>
              <a:spcBef>
                <a:spcPts val="79"/>
              </a:spcBef>
            </a:pPr>
            <a:r>
              <a:rPr spc="-4" dirty="0"/>
              <a:t>Единый государственный </a:t>
            </a:r>
            <a:r>
              <a:rPr dirty="0"/>
              <a:t>экзамен </a:t>
            </a:r>
            <a:r>
              <a:rPr spc="-503" dirty="0"/>
              <a:t> </a:t>
            </a:r>
            <a:r>
              <a:rPr dirty="0"/>
              <a:t>Информатика</a:t>
            </a:r>
            <a:r>
              <a:rPr spc="-23" dirty="0"/>
              <a:t> </a:t>
            </a:r>
            <a:r>
              <a:rPr spc="-4" dirty="0"/>
              <a:t>(КЕГЭ</a:t>
            </a:r>
            <a:r>
              <a:rPr spc="-4" dirty="0" smtClean="0"/>
              <a:t>)</a:t>
            </a:r>
            <a:r>
              <a:rPr lang="ru-RU" spc="-4" dirty="0" smtClean="0"/>
              <a:t> ОРГАНИЗАТОРЫ В АУДИТОРИИ: </a:t>
            </a:r>
            <a:endParaRPr spc="-4" dirty="0"/>
          </a:p>
        </p:txBody>
      </p:sp>
      <p:pic>
        <p:nvPicPr>
          <p:cNvPr id="3" name="object 3"/>
          <p:cNvPicPr/>
          <p:nvPr/>
        </p:nvPicPr>
        <p:blipFill>
          <a:blip r:embed="rId2" cstate="print"/>
          <a:stretch>
            <a:fillRect/>
          </a:stretch>
        </p:blipFill>
        <p:spPr>
          <a:xfrm>
            <a:off x="2880812" y="186610"/>
            <a:ext cx="936690" cy="476450"/>
          </a:xfrm>
          <a:prstGeom prst="rect">
            <a:avLst/>
          </a:prstGeom>
        </p:spPr>
      </p:pic>
      <p:pic>
        <p:nvPicPr>
          <p:cNvPr id="4" name="object 4"/>
          <p:cNvPicPr/>
          <p:nvPr/>
        </p:nvPicPr>
        <p:blipFill>
          <a:blip r:embed="rId3" cstate="print"/>
          <a:stretch>
            <a:fillRect/>
          </a:stretch>
        </p:blipFill>
        <p:spPr>
          <a:xfrm>
            <a:off x="8485500" y="193228"/>
            <a:ext cx="774717" cy="443363"/>
          </a:xfrm>
          <a:prstGeom prst="rect">
            <a:avLst/>
          </a:prstGeom>
        </p:spPr>
      </p:pic>
      <p:grpSp>
        <p:nvGrpSpPr>
          <p:cNvPr id="5" name="object 5"/>
          <p:cNvGrpSpPr/>
          <p:nvPr/>
        </p:nvGrpSpPr>
        <p:grpSpPr>
          <a:xfrm>
            <a:off x="2190939" y="1167897"/>
            <a:ext cx="7713551" cy="4028792"/>
            <a:chOff x="533400" y="1124711"/>
            <a:chExt cx="7896225" cy="3733800"/>
          </a:xfrm>
        </p:grpSpPr>
        <p:pic>
          <p:nvPicPr>
            <p:cNvPr id="6" name="object 6"/>
            <p:cNvPicPr/>
            <p:nvPr/>
          </p:nvPicPr>
          <p:blipFill>
            <a:blip r:embed="rId4" cstate="print"/>
            <a:stretch>
              <a:fillRect/>
            </a:stretch>
          </p:blipFill>
          <p:spPr>
            <a:xfrm>
              <a:off x="533400" y="1124711"/>
              <a:ext cx="7895844" cy="3733800"/>
            </a:xfrm>
            <a:prstGeom prst="rect">
              <a:avLst/>
            </a:prstGeom>
          </p:spPr>
        </p:pic>
        <p:sp>
          <p:nvSpPr>
            <p:cNvPr id="7" name="object 7"/>
            <p:cNvSpPr/>
            <p:nvPr/>
          </p:nvSpPr>
          <p:spPr>
            <a:xfrm>
              <a:off x="625602" y="2370581"/>
              <a:ext cx="7780020" cy="165100"/>
            </a:xfrm>
            <a:custGeom>
              <a:avLst/>
              <a:gdLst/>
              <a:ahLst/>
              <a:cxnLst/>
              <a:rect l="l" t="t" r="r" b="b"/>
              <a:pathLst>
                <a:path w="7780020" h="165100">
                  <a:moveTo>
                    <a:pt x="7620" y="0"/>
                  </a:moveTo>
                  <a:lnTo>
                    <a:pt x="7780020" y="0"/>
                  </a:lnTo>
                </a:path>
                <a:path w="7780020" h="165100">
                  <a:moveTo>
                    <a:pt x="0" y="164592"/>
                  </a:moveTo>
                  <a:lnTo>
                    <a:pt x="5394325" y="164592"/>
                  </a:lnTo>
                </a:path>
              </a:pathLst>
            </a:custGeom>
            <a:ln w="28956">
              <a:solidFill>
                <a:srgbClr val="FF0000"/>
              </a:solidFill>
            </a:ln>
          </p:spPr>
          <p:txBody>
            <a:bodyPr wrap="square" lIns="0" tIns="0" rIns="0" bIns="0" rtlCol="0"/>
            <a:lstStyle/>
            <a:p>
              <a:endParaRPr sz="1350"/>
            </a:p>
          </p:txBody>
        </p:sp>
      </p:grpSp>
    </p:spTree>
    <p:extLst>
      <p:ext uri="{BB962C8B-B14F-4D97-AF65-F5344CB8AC3E}">
        <p14:creationId xmlns:p14="http://schemas.microsoft.com/office/powerpoint/2010/main" val="1802859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208049" y="111156"/>
            <a:ext cx="3830955" cy="927722"/>
          </a:xfrm>
          <a:prstGeom prst="rect">
            <a:avLst/>
          </a:prstGeom>
        </p:spPr>
        <p:txBody>
          <a:bodyPr vert="horz" wrap="square" lIns="0" tIns="10001" rIns="0" bIns="0" rtlCol="0">
            <a:spAutoFit/>
          </a:bodyPr>
          <a:lstStyle/>
          <a:p>
            <a:pPr marL="9049" marR="3810" algn="ctr">
              <a:spcBef>
                <a:spcPts val="79"/>
              </a:spcBef>
            </a:pPr>
            <a:r>
              <a:rPr sz="1500" b="1" spc="-4" dirty="0">
                <a:latin typeface="Verdana"/>
                <a:cs typeface="Verdana"/>
              </a:rPr>
              <a:t>Единый государственный </a:t>
            </a:r>
            <a:r>
              <a:rPr sz="1500" b="1" dirty="0">
                <a:latin typeface="Verdana"/>
                <a:cs typeface="Verdana"/>
              </a:rPr>
              <a:t>экзамен </a:t>
            </a:r>
            <a:r>
              <a:rPr sz="1500" b="1" spc="-503" dirty="0">
                <a:latin typeface="Verdana"/>
                <a:cs typeface="Verdana"/>
              </a:rPr>
              <a:t> </a:t>
            </a:r>
            <a:r>
              <a:rPr sz="1500" b="1" dirty="0">
                <a:latin typeface="Verdana"/>
                <a:cs typeface="Verdana"/>
              </a:rPr>
              <a:t>Информатика</a:t>
            </a:r>
            <a:r>
              <a:rPr sz="1500" b="1" spc="-23" dirty="0">
                <a:latin typeface="Verdana"/>
                <a:cs typeface="Verdana"/>
              </a:rPr>
              <a:t> </a:t>
            </a:r>
            <a:r>
              <a:rPr sz="1500" b="1" spc="-4" dirty="0">
                <a:latin typeface="Verdana"/>
                <a:cs typeface="Verdana"/>
              </a:rPr>
              <a:t>(КЕГЭ)</a:t>
            </a:r>
            <a:endParaRPr sz="1500">
              <a:latin typeface="Verdana"/>
              <a:cs typeface="Verdana"/>
            </a:endParaRPr>
          </a:p>
          <a:p>
            <a:pPr>
              <a:spcBef>
                <a:spcPts val="23"/>
              </a:spcBef>
            </a:pPr>
            <a:endParaRPr sz="1463">
              <a:latin typeface="Verdana"/>
              <a:cs typeface="Verdana"/>
            </a:endParaRPr>
          </a:p>
          <a:p>
            <a:pPr marL="2381" algn="ctr"/>
            <a:r>
              <a:rPr sz="1500" b="1" spc="-4" dirty="0">
                <a:latin typeface="Verdana"/>
                <a:cs typeface="Verdana"/>
              </a:rPr>
              <a:t>Нештатные</a:t>
            </a:r>
            <a:r>
              <a:rPr sz="1500" b="1" spc="-53" dirty="0">
                <a:latin typeface="Verdana"/>
                <a:cs typeface="Verdana"/>
              </a:rPr>
              <a:t> </a:t>
            </a:r>
            <a:r>
              <a:rPr sz="1500" b="1" spc="-4" dirty="0">
                <a:latin typeface="Verdana"/>
                <a:cs typeface="Verdana"/>
              </a:rPr>
              <a:t>ситуации</a:t>
            </a:r>
            <a:endParaRPr sz="1500">
              <a:latin typeface="Verdana"/>
              <a:cs typeface="Verdana"/>
            </a:endParaRPr>
          </a:p>
        </p:txBody>
      </p:sp>
      <p:pic>
        <p:nvPicPr>
          <p:cNvPr id="3" name="object 3"/>
          <p:cNvPicPr/>
          <p:nvPr/>
        </p:nvPicPr>
        <p:blipFill>
          <a:blip r:embed="rId2" cstate="print"/>
          <a:stretch>
            <a:fillRect/>
          </a:stretch>
        </p:blipFill>
        <p:spPr>
          <a:xfrm>
            <a:off x="2880812" y="186610"/>
            <a:ext cx="936690" cy="476450"/>
          </a:xfrm>
          <a:prstGeom prst="rect">
            <a:avLst/>
          </a:prstGeom>
        </p:spPr>
      </p:pic>
      <p:pic>
        <p:nvPicPr>
          <p:cNvPr id="4" name="object 4"/>
          <p:cNvPicPr/>
          <p:nvPr/>
        </p:nvPicPr>
        <p:blipFill>
          <a:blip r:embed="rId3" cstate="print"/>
          <a:stretch>
            <a:fillRect/>
          </a:stretch>
        </p:blipFill>
        <p:spPr>
          <a:xfrm>
            <a:off x="8485500" y="193228"/>
            <a:ext cx="774717" cy="443363"/>
          </a:xfrm>
          <a:prstGeom prst="rect">
            <a:avLst/>
          </a:prstGeom>
        </p:spPr>
      </p:pic>
      <p:pic>
        <p:nvPicPr>
          <p:cNvPr id="5" name="object 5"/>
          <p:cNvPicPr/>
          <p:nvPr/>
        </p:nvPicPr>
        <p:blipFill>
          <a:blip r:embed="rId4" cstate="print"/>
          <a:stretch>
            <a:fillRect/>
          </a:stretch>
        </p:blipFill>
        <p:spPr>
          <a:xfrm>
            <a:off x="3069125" y="1072134"/>
            <a:ext cx="6726725" cy="4097395"/>
          </a:xfrm>
          <a:prstGeom prst="rect">
            <a:avLst/>
          </a:prstGeom>
        </p:spPr>
      </p:pic>
    </p:spTree>
    <p:extLst>
      <p:ext uri="{BB962C8B-B14F-4D97-AF65-F5344CB8AC3E}">
        <p14:creationId xmlns:p14="http://schemas.microsoft.com/office/powerpoint/2010/main" val="155816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108363" y="0"/>
            <a:ext cx="9975273" cy="6858000"/>
          </a:xfrm>
          <a:prstGeom prst="rect">
            <a:avLst/>
          </a:prstGeom>
        </p:spPr>
      </p:pic>
    </p:spTree>
    <p:extLst>
      <p:ext uri="{BB962C8B-B14F-4D97-AF65-F5344CB8AC3E}">
        <p14:creationId xmlns:p14="http://schemas.microsoft.com/office/powerpoint/2010/main" val="2004566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208049" y="168306"/>
            <a:ext cx="3830955" cy="927722"/>
          </a:xfrm>
          <a:prstGeom prst="rect">
            <a:avLst/>
          </a:prstGeom>
        </p:spPr>
        <p:txBody>
          <a:bodyPr vert="horz" wrap="square" lIns="0" tIns="10001" rIns="0" bIns="0" rtlCol="0">
            <a:spAutoFit/>
          </a:bodyPr>
          <a:lstStyle/>
          <a:p>
            <a:pPr marL="9049" marR="3810" algn="ctr">
              <a:spcBef>
                <a:spcPts val="79"/>
              </a:spcBef>
            </a:pPr>
            <a:r>
              <a:rPr sz="1500" b="1" spc="-4" dirty="0">
                <a:latin typeface="Verdana"/>
                <a:cs typeface="Verdana"/>
              </a:rPr>
              <a:t>Единый государственный </a:t>
            </a:r>
            <a:r>
              <a:rPr sz="1500" b="1" dirty="0">
                <a:latin typeface="Verdana"/>
                <a:cs typeface="Verdana"/>
              </a:rPr>
              <a:t>экзамен </a:t>
            </a:r>
            <a:r>
              <a:rPr sz="1500" b="1" spc="-503" dirty="0">
                <a:latin typeface="Verdana"/>
                <a:cs typeface="Verdana"/>
              </a:rPr>
              <a:t> </a:t>
            </a:r>
            <a:r>
              <a:rPr sz="1500" b="1" dirty="0">
                <a:latin typeface="Verdana"/>
                <a:cs typeface="Verdana"/>
              </a:rPr>
              <a:t>Информатика</a:t>
            </a:r>
            <a:r>
              <a:rPr sz="1500" b="1" spc="-23" dirty="0">
                <a:latin typeface="Verdana"/>
                <a:cs typeface="Verdana"/>
              </a:rPr>
              <a:t> </a:t>
            </a:r>
            <a:r>
              <a:rPr sz="1500" b="1" spc="-4" dirty="0">
                <a:latin typeface="Verdana"/>
                <a:cs typeface="Verdana"/>
              </a:rPr>
              <a:t>(КЕГЭ)</a:t>
            </a:r>
            <a:endParaRPr sz="1500">
              <a:latin typeface="Verdana"/>
              <a:cs typeface="Verdana"/>
            </a:endParaRPr>
          </a:p>
          <a:p>
            <a:pPr>
              <a:spcBef>
                <a:spcPts val="23"/>
              </a:spcBef>
            </a:pPr>
            <a:endParaRPr sz="1463">
              <a:latin typeface="Verdana"/>
              <a:cs typeface="Verdana"/>
            </a:endParaRPr>
          </a:p>
          <a:p>
            <a:pPr marL="2381" algn="ctr"/>
            <a:r>
              <a:rPr sz="1500" b="1" spc="-4" dirty="0">
                <a:latin typeface="Verdana"/>
                <a:cs typeface="Verdana"/>
              </a:rPr>
              <a:t>Нештатные</a:t>
            </a:r>
            <a:r>
              <a:rPr sz="1500" b="1" spc="-53" dirty="0">
                <a:latin typeface="Verdana"/>
                <a:cs typeface="Verdana"/>
              </a:rPr>
              <a:t> </a:t>
            </a:r>
            <a:r>
              <a:rPr sz="1500" b="1" spc="-4" dirty="0">
                <a:latin typeface="Verdana"/>
                <a:cs typeface="Verdana"/>
              </a:rPr>
              <a:t>ситуации</a:t>
            </a:r>
            <a:endParaRPr sz="1500">
              <a:latin typeface="Verdana"/>
              <a:cs typeface="Verdana"/>
            </a:endParaRPr>
          </a:p>
        </p:txBody>
      </p:sp>
      <p:pic>
        <p:nvPicPr>
          <p:cNvPr id="3" name="object 3"/>
          <p:cNvPicPr/>
          <p:nvPr/>
        </p:nvPicPr>
        <p:blipFill>
          <a:blip r:embed="rId2" cstate="print"/>
          <a:stretch>
            <a:fillRect/>
          </a:stretch>
        </p:blipFill>
        <p:spPr>
          <a:xfrm>
            <a:off x="2880812" y="186610"/>
            <a:ext cx="936690" cy="476450"/>
          </a:xfrm>
          <a:prstGeom prst="rect">
            <a:avLst/>
          </a:prstGeom>
        </p:spPr>
      </p:pic>
      <p:pic>
        <p:nvPicPr>
          <p:cNvPr id="4" name="object 4"/>
          <p:cNvPicPr/>
          <p:nvPr/>
        </p:nvPicPr>
        <p:blipFill>
          <a:blip r:embed="rId3" cstate="print"/>
          <a:stretch>
            <a:fillRect/>
          </a:stretch>
        </p:blipFill>
        <p:spPr>
          <a:xfrm>
            <a:off x="8485500" y="193228"/>
            <a:ext cx="774717" cy="443363"/>
          </a:xfrm>
          <a:prstGeom prst="rect">
            <a:avLst/>
          </a:prstGeom>
        </p:spPr>
      </p:pic>
      <p:pic>
        <p:nvPicPr>
          <p:cNvPr id="5" name="object 5"/>
          <p:cNvPicPr/>
          <p:nvPr/>
        </p:nvPicPr>
        <p:blipFill>
          <a:blip r:embed="rId4" cstate="print"/>
          <a:stretch>
            <a:fillRect/>
          </a:stretch>
        </p:blipFill>
        <p:spPr>
          <a:xfrm>
            <a:off x="3069125" y="1618983"/>
            <a:ext cx="6437013" cy="3939845"/>
          </a:xfrm>
          <a:prstGeom prst="rect">
            <a:avLst/>
          </a:prstGeom>
        </p:spPr>
      </p:pic>
    </p:spTree>
    <p:extLst>
      <p:ext uri="{BB962C8B-B14F-4D97-AF65-F5344CB8AC3E}">
        <p14:creationId xmlns:p14="http://schemas.microsoft.com/office/powerpoint/2010/main" val="834620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57375" y="442912"/>
            <a:ext cx="8477250" cy="5972175"/>
          </a:xfrm>
          <a:prstGeom prst="rect">
            <a:avLst/>
          </a:prstGeom>
        </p:spPr>
      </p:pic>
    </p:spTree>
    <p:extLst>
      <p:ext uri="{BB962C8B-B14F-4D97-AF65-F5344CB8AC3E}">
        <p14:creationId xmlns:p14="http://schemas.microsoft.com/office/powerpoint/2010/main" val="3462278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838200" y="507454"/>
            <a:ext cx="10515600" cy="5651004"/>
          </a:xfrm>
          <a:prstGeom prst="rect">
            <a:avLst/>
          </a:prstGeom>
        </p:spPr>
      </p:pic>
      <p:sp>
        <p:nvSpPr>
          <p:cNvPr id="2" name="Овал 1"/>
          <p:cNvSpPr/>
          <p:nvPr/>
        </p:nvSpPr>
        <p:spPr>
          <a:xfrm>
            <a:off x="1484768" y="2924269"/>
            <a:ext cx="10130828" cy="93250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98369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95650" y="624173"/>
            <a:ext cx="7886700" cy="293514"/>
          </a:xfrm>
          <a:prstGeom prst="rect">
            <a:avLst/>
          </a:prstGeom>
        </p:spPr>
        <p:txBody>
          <a:bodyPr vert="horz" wrap="square" lIns="0" tIns="62075" rIns="0" bIns="0" rtlCol="0" anchor="ctr">
            <a:spAutoFit/>
          </a:bodyPr>
          <a:lstStyle/>
          <a:p>
            <a:pPr marL="858679" marR="3810" indent="-736758">
              <a:lnSpc>
                <a:spcPct val="100000"/>
              </a:lnSpc>
              <a:spcBef>
                <a:spcPts val="79"/>
              </a:spcBef>
            </a:pPr>
            <a:r>
              <a:rPr spc="-4" dirty="0"/>
              <a:t>Единый государственный </a:t>
            </a:r>
            <a:r>
              <a:rPr dirty="0"/>
              <a:t>экзамен </a:t>
            </a:r>
            <a:r>
              <a:rPr spc="-503" dirty="0"/>
              <a:t> </a:t>
            </a:r>
            <a:r>
              <a:rPr dirty="0"/>
              <a:t>Информатика</a:t>
            </a:r>
            <a:r>
              <a:rPr spc="-23" dirty="0"/>
              <a:t> </a:t>
            </a:r>
            <a:r>
              <a:rPr spc="-4" dirty="0"/>
              <a:t>(КЕГЭ)</a:t>
            </a:r>
          </a:p>
        </p:txBody>
      </p:sp>
      <p:pic>
        <p:nvPicPr>
          <p:cNvPr id="3" name="object 3"/>
          <p:cNvPicPr/>
          <p:nvPr/>
        </p:nvPicPr>
        <p:blipFill>
          <a:blip r:embed="rId2" cstate="print"/>
          <a:stretch>
            <a:fillRect/>
          </a:stretch>
        </p:blipFill>
        <p:spPr>
          <a:xfrm>
            <a:off x="2880812" y="186610"/>
            <a:ext cx="936690" cy="476450"/>
          </a:xfrm>
          <a:prstGeom prst="rect">
            <a:avLst/>
          </a:prstGeom>
        </p:spPr>
      </p:pic>
      <p:pic>
        <p:nvPicPr>
          <p:cNvPr id="4" name="object 4"/>
          <p:cNvPicPr/>
          <p:nvPr/>
        </p:nvPicPr>
        <p:blipFill>
          <a:blip r:embed="rId3" cstate="print"/>
          <a:stretch>
            <a:fillRect/>
          </a:stretch>
        </p:blipFill>
        <p:spPr>
          <a:xfrm>
            <a:off x="8485500" y="193228"/>
            <a:ext cx="774717" cy="443363"/>
          </a:xfrm>
          <a:prstGeom prst="rect">
            <a:avLst/>
          </a:prstGeom>
        </p:spPr>
      </p:pic>
      <p:pic>
        <p:nvPicPr>
          <p:cNvPr id="5" name="object 5"/>
          <p:cNvPicPr/>
          <p:nvPr/>
        </p:nvPicPr>
        <p:blipFill>
          <a:blip r:embed="rId4" cstate="print"/>
          <a:stretch>
            <a:fillRect/>
          </a:stretch>
        </p:blipFill>
        <p:spPr>
          <a:xfrm>
            <a:off x="3385997" y="1725114"/>
            <a:ext cx="5874220" cy="3688858"/>
          </a:xfrm>
          <a:prstGeom prst="rect">
            <a:avLst/>
          </a:prstGeom>
        </p:spPr>
      </p:pic>
    </p:spTree>
    <p:extLst>
      <p:ext uri="{BB962C8B-B14F-4D97-AF65-F5344CB8AC3E}">
        <p14:creationId xmlns:p14="http://schemas.microsoft.com/office/powerpoint/2010/main" val="14944623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ДОСРОЧНОЕ ЗАВЕРШЕНИЕ ЭКЗАМЕНА ПО ОБЪЕКТИВНЫМ ПРИЧИНАМ _ </a:t>
            </a:r>
            <a:r>
              <a:rPr lang="ru-RU" dirty="0" smtClean="0">
                <a:solidFill>
                  <a:srgbClr val="FF0000"/>
                </a:solidFill>
              </a:rPr>
              <a:t>НЕ АПЕЛЛЯЦИЯ!!! </a:t>
            </a:r>
            <a:endParaRPr lang="ru-RU" dirty="0">
              <a:solidFill>
                <a:srgbClr val="FF0000"/>
              </a:solidFill>
            </a:endParaRPr>
          </a:p>
        </p:txBody>
      </p:sp>
      <p:pic>
        <p:nvPicPr>
          <p:cNvPr id="3" name="Рисунок 2"/>
          <p:cNvPicPr>
            <a:picLocks noChangeAspect="1"/>
          </p:cNvPicPr>
          <p:nvPr/>
        </p:nvPicPr>
        <p:blipFill>
          <a:blip r:embed="rId2"/>
          <a:stretch>
            <a:fillRect/>
          </a:stretch>
        </p:blipFill>
        <p:spPr>
          <a:xfrm>
            <a:off x="6378921" y="1484769"/>
            <a:ext cx="4889318" cy="4645182"/>
          </a:xfrm>
          <a:prstGeom prst="rect">
            <a:avLst/>
          </a:prstGeom>
        </p:spPr>
      </p:pic>
      <p:sp>
        <p:nvSpPr>
          <p:cNvPr id="4" name="TextBox 3"/>
          <p:cNvSpPr txBox="1"/>
          <p:nvPr/>
        </p:nvSpPr>
        <p:spPr>
          <a:xfrm>
            <a:off x="1013988" y="1690688"/>
            <a:ext cx="4843604" cy="3970318"/>
          </a:xfrm>
          <a:prstGeom prst="rect">
            <a:avLst/>
          </a:prstGeom>
          <a:noFill/>
        </p:spPr>
        <p:txBody>
          <a:bodyPr wrap="square" rtlCol="0">
            <a:spAutoFit/>
          </a:bodyPr>
          <a:lstStyle/>
          <a:p>
            <a:r>
              <a:rPr lang="ru-RU" dirty="0" smtClean="0"/>
              <a:t>В КАКИХ СИТУАЦИЯХ:</a:t>
            </a:r>
          </a:p>
          <a:p>
            <a:pPr marL="342900" indent="-342900">
              <a:buAutoNum type="arabicPeriod"/>
            </a:pPr>
            <a:r>
              <a:rPr lang="ru-RU" dirty="0" smtClean="0"/>
              <a:t>НЕ УДАЛОСЬ ПРОДОЛЖИТЬ РАБОТУ НА ПК ПО ПРИЧИНЕ ТЕХНИЧЕСКОЙ НЕИСПРАВНОСТИ  ДЛИТЕЛЬНОЕ ВРЕМЯ И УЧАСТНИК ТРЕБУЕТ ПЕРЕНОСА НА РЕЗЕРВ</a:t>
            </a:r>
          </a:p>
          <a:p>
            <a:pPr marL="342900" indent="-342900">
              <a:buAutoNum type="arabicPeriod"/>
            </a:pPr>
            <a:r>
              <a:rPr lang="ru-RU" dirty="0" smtClean="0"/>
              <a:t>НЕ УДАЛОСЬ ЗАПУСТИТЬ ПО, ТРЕБУЕМОЕ УЧАСТНИКОМ  И НЕТ АЛЬТЕРНАТИВЫ, А ОН ПРИНЦИПИАЛЬНО ЖЕЛАЕТ ДАННОЕ ПО</a:t>
            </a:r>
          </a:p>
          <a:p>
            <a:pPr marL="342900" indent="-342900">
              <a:buAutoNum type="arabicPeriod"/>
            </a:pPr>
            <a:r>
              <a:rPr lang="ru-RU" dirty="0" smtClean="0"/>
              <a:t>ПК ЧАСТО ПЕРЕЗАГРУЖАЛСЯ, УЧАСТНИК ПОТЕРЯЛ ВРЕМЯ И ТРЕБУЕТ ЗАВЕРШЕНИЯ </a:t>
            </a:r>
          </a:p>
          <a:p>
            <a:pPr marL="342900" indent="-342900">
              <a:buAutoNum type="arabicPeriod"/>
            </a:pPr>
            <a:r>
              <a:rPr lang="ru-RU" dirty="0" smtClean="0"/>
              <a:t>ДРУГИЕ НЕШТАТНЫЕ СИТУАЦИИ </a:t>
            </a:r>
          </a:p>
          <a:p>
            <a:pPr marL="342900" indent="-342900">
              <a:buAutoNum type="arabicPeriod"/>
            </a:pPr>
            <a:endParaRPr lang="ru-RU" dirty="0"/>
          </a:p>
          <a:p>
            <a:r>
              <a:rPr lang="ru-RU" dirty="0" smtClean="0"/>
              <a:t>В ЛЮБОМ СЛУЧАЕ ВСЕ СОГЛАСОВЫВАТЬ С РЦОИ </a:t>
            </a:r>
            <a:endParaRPr lang="ru-RU" dirty="0"/>
          </a:p>
        </p:txBody>
      </p:sp>
    </p:spTree>
    <p:extLst>
      <p:ext uri="{BB962C8B-B14F-4D97-AF65-F5344CB8AC3E}">
        <p14:creationId xmlns:p14="http://schemas.microsoft.com/office/powerpoint/2010/main" val="25745962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150546"/>
            <a:ext cx="12192000" cy="6556907"/>
          </a:xfrm>
          <a:prstGeom prst="rect">
            <a:avLst/>
          </a:prstGeom>
        </p:spPr>
      </p:pic>
    </p:spTree>
    <p:extLst>
      <p:ext uri="{BB962C8B-B14F-4D97-AF65-F5344CB8AC3E}">
        <p14:creationId xmlns:p14="http://schemas.microsoft.com/office/powerpoint/2010/main" val="3356962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250814"/>
            <a:ext cx="12192000" cy="6356372"/>
          </a:xfrm>
          <a:prstGeom prst="rect">
            <a:avLst/>
          </a:prstGeom>
        </p:spPr>
      </p:pic>
    </p:spTree>
    <p:extLst>
      <p:ext uri="{BB962C8B-B14F-4D97-AF65-F5344CB8AC3E}">
        <p14:creationId xmlns:p14="http://schemas.microsoft.com/office/powerpoint/2010/main" val="38097195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297409"/>
            <a:ext cx="12192000" cy="6263181"/>
          </a:xfrm>
          <a:prstGeom prst="rect">
            <a:avLst/>
          </a:prstGeom>
        </p:spPr>
      </p:pic>
    </p:spTree>
    <p:extLst>
      <p:ext uri="{BB962C8B-B14F-4D97-AF65-F5344CB8AC3E}">
        <p14:creationId xmlns:p14="http://schemas.microsoft.com/office/powerpoint/2010/main" val="32043270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263613"/>
            <a:ext cx="12192000" cy="6330773"/>
          </a:xfrm>
          <a:prstGeom prst="rect">
            <a:avLst/>
          </a:prstGeom>
        </p:spPr>
      </p:pic>
    </p:spTree>
    <p:extLst>
      <p:ext uri="{BB962C8B-B14F-4D97-AF65-F5344CB8AC3E}">
        <p14:creationId xmlns:p14="http://schemas.microsoft.com/office/powerpoint/2010/main" val="25804956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534612"/>
            <a:ext cx="12192000" cy="5788775"/>
          </a:xfrm>
          <a:prstGeom prst="rect">
            <a:avLst/>
          </a:prstGeom>
        </p:spPr>
      </p:pic>
      <p:sp>
        <p:nvSpPr>
          <p:cNvPr id="2" name="Овал 1"/>
          <p:cNvSpPr/>
          <p:nvPr/>
        </p:nvSpPr>
        <p:spPr>
          <a:xfrm>
            <a:off x="0" y="1457608"/>
            <a:ext cx="12348927" cy="207324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30951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108348"/>
            <a:ext cx="12192000" cy="6641303"/>
          </a:xfrm>
          <a:prstGeom prst="rect">
            <a:avLst/>
          </a:prstGeom>
        </p:spPr>
      </p:pic>
    </p:spTree>
    <p:extLst>
      <p:ext uri="{BB962C8B-B14F-4D97-AF65-F5344CB8AC3E}">
        <p14:creationId xmlns:p14="http://schemas.microsoft.com/office/powerpoint/2010/main" val="55057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81481" y="52587"/>
            <a:ext cx="12192000" cy="6805413"/>
          </a:xfrm>
          <a:prstGeom prst="rect">
            <a:avLst/>
          </a:prstGeom>
        </p:spPr>
      </p:pic>
      <p:sp>
        <p:nvSpPr>
          <p:cNvPr id="2" name="Овал 1"/>
          <p:cNvSpPr/>
          <p:nvPr/>
        </p:nvSpPr>
        <p:spPr>
          <a:xfrm>
            <a:off x="2154725" y="4336610"/>
            <a:ext cx="10900372" cy="269793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Овал 3"/>
          <p:cNvSpPr/>
          <p:nvPr/>
        </p:nvSpPr>
        <p:spPr>
          <a:xfrm>
            <a:off x="2534970" y="1430448"/>
            <a:ext cx="9904491" cy="290616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852775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64986"/>
            <a:ext cx="12192000" cy="6728027"/>
          </a:xfrm>
          <a:prstGeom prst="rect">
            <a:avLst/>
          </a:prstGeom>
        </p:spPr>
      </p:pic>
    </p:spTree>
    <p:extLst>
      <p:ext uri="{BB962C8B-B14F-4D97-AF65-F5344CB8AC3E}">
        <p14:creationId xmlns:p14="http://schemas.microsoft.com/office/powerpoint/2010/main" val="2273779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838200" y="408244"/>
            <a:ext cx="10515600" cy="5731950"/>
          </a:xfrm>
          <a:prstGeom prst="rect">
            <a:avLst/>
          </a:prstGeom>
        </p:spPr>
      </p:pic>
      <p:sp>
        <p:nvSpPr>
          <p:cNvPr id="2" name="Овал 1"/>
          <p:cNvSpPr/>
          <p:nvPr/>
        </p:nvSpPr>
        <p:spPr>
          <a:xfrm>
            <a:off x="497941" y="2544024"/>
            <a:ext cx="11343992" cy="29876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668161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ЕГЭ Ин. яз. </a:t>
            </a:r>
            <a:r>
              <a:rPr lang="ru-RU" dirty="0"/>
              <a:t>(Устная часть) </a:t>
            </a:r>
            <a:r>
              <a:rPr lang="ru-RU" dirty="0" smtClean="0"/>
              <a:t>п. 74</a:t>
            </a:r>
            <a:r>
              <a:rPr lang="ru-RU" dirty="0"/>
              <a:t>. </a:t>
            </a:r>
            <a:r>
              <a:rPr lang="ru-RU" dirty="0" smtClean="0"/>
              <a:t>ПОРЯДКА «При </a:t>
            </a:r>
            <a:r>
              <a:rPr lang="ru-RU" dirty="0"/>
              <a:t>проведении ЕГЭ по иностранным языкам в экзамен также включаются задания, для выполнения которых требуется прослушивание участниками экзамена аудиозаписи». </a:t>
            </a:r>
            <a:r>
              <a:rPr lang="ru-RU" dirty="0" smtClean="0">
                <a:solidFill>
                  <a:srgbClr val="FF0000"/>
                </a:solidFill>
              </a:rPr>
              <a:t>Аб. 6. В </a:t>
            </a:r>
            <a:r>
              <a:rPr lang="ru-RU" dirty="0">
                <a:solidFill>
                  <a:srgbClr val="FF0000"/>
                </a:solidFill>
              </a:rPr>
              <a:t>случае если во время записи устных ответов произошел технический сбой, участнику экзамена по его выбору предоставляется право выполнить задания, предусматривающие устные ответы, в тот же день или в резервные сроки.</a:t>
            </a:r>
          </a:p>
        </p:txBody>
      </p:sp>
      <p:sp>
        <p:nvSpPr>
          <p:cNvPr id="3" name="Прямоугольник 2"/>
          <p:cNvSpPr/>
          <p:nvPr/>
        </p:nvSpPr>
        <p:spPr>
          <a:xfrm>
            <a:off x="660903" y="1946495"/>
            <a:ext cx="10809838" cy="4524315"/>
          </a:xfrm>
          <a:prstGeom prst="rect">
            <a:avLst/>
          </a:prstGeom>
        </p:spPr>
        <p:txBody>
          <a:bodyPr wrap="square">
            <a:spAutoFit/>
          </a:bodyPr>
          <a:lstStyle/>
          <a:p>
            <a:r>
              <a:rPr lang="ru-RU" b="0" i="0" u="none" strike="noStrike" baseline="0" dirty="0" smtClean="0">
                <a:solidFill>
                  <a:srgbClr val="000000"/>
                </a:solidFill>
                <a:latin typeface="Times New Roman" panose="02020603050405020304" pitchFamily="18" charset="0"/>
              </a:rPr>
              <a:t>В случае возникновения у участника экзамена претензий к качеству записи его ответов (участник экзамена должен прослушать свои ответы на станции записи ответов после завершения экзамена, не выходя из аудитории проведения) технический специалист должен устранить возможные проблемы, связанные с воспроизведением записи. Если проблемы воспроизведения устранить не удалось, и участник экзамена настаивает на неудовлетворительном качестве записи его устных ответов, в аудиторию необходимо пригласить члена ГЭК для разрешения ситуации, </a:t>
            </a:r>
            <a:r>
              <a:rPr lang="ru-RU" b="1" i="0" u="none" strike="noStrike" baseline="0" dirty="0" smtClean="0">
                <a:solidFill>
                  <a:srgbClr val="000000"/>
                </a:solidFill>
                <a:latin typeface="Times New Roman" panose="02020603050405020304" pitchFamily="18" charset="0"/>
              </a:rPr>
              <a:t>не закрывая страницу прослушивания ответов </a:t>
            </a:r>
            <a:r>
              <a:rPr lang="ru-RU" b="0" i="0" u="none" strike="noStrike" baseline="0" dirty="0" smtClean="0">
                <a:solidFill>
                  <a:srgbClr val="000000"/>
                </a:solidFill>
                <a:latin typeface="Times New Roman" panose="02020603050405020304" pitchFamily="18" charset="0"/>
              </a:rPr>
              <a:t>на станции записи ответов до разрешения ситуации (завершать выполнение ЭР участника экзамена нельзя). </a:t>
            </a:r>
          </a:p>
          <a:p>
            <a:r>
              <a:rPr lang="ru-RU" dirty="0" smtClean="0">
                <a:solidFill>
                  <a:srgbClr val="000000"/>
                </a:solidFill>
                <a:latin typeface="Times New Roman" panose="02020603050405020304" pitchFamily="18" charset="0"/>
              </a:rPr>
              <a:t>Если ситуация с записью подтверждается членом ГЭК, участнику предлагается выполнить задания, предусматривающие устные ответы, в тот же день или в резервные сроки.</a:t>
            </a:r>
            <a:endParaRPr lang="ru-RU" b="0" i="0" u="none" strike="noStrike" baseline="0" dirty="0" smtClean="0">
              <a:solidFill>
                <a:srgbClr val="000000"/>
              </a:solidFill>
              <a:latin typeface="Times New Roman" panose="02020603050405020304" pitchFamily="18" charset="0"/>
            </a:endParaRPr>
          </a:p>
          <a:p>
            <a:r>
              <a:rPr lang="ru-RU" b="1" i="0" u="none" strike="noStrike" baseline="0" dirty="0" smtClean="0">
                <a:solidFill>
                  <a:srgbClr val="000000"/>
                </a:solidFill>
                <a:latin typeface="Times New Roman" panose="02020603050405020304" pitchFamily="18" charset="0"/>
              </a:rPr>
              <a:t>В случае если участник, у которого во время записи устных ответов произошел технический сбой, решил воспользоваться правом выполнить задания, предусматривающие устные ответы, в тот же день, необходимо обеспечить возможность </a:t>
            </a:r>
            <a:r>
              <a:rPr lang="ru-RU" b="1" i="0" u="none" strike="noStrike" baseline="0" dirty="0" smtClean="0">
                <a:latin typeface="Times New Roman" panose="02020603050405020304" pitchFamily="18" charset="0"/>
              </a:rPr>
              <a:t>этому участнику повторно сдать экзамен с этим же бланком регистрации </a:t>
            </a:r>
            <a:r>
              <a:rPr lang="ru-RU" b="1" i="0" u="none" strike="noStrike" baseline="0" dirty="0" smtClean="0">
                <a:solidFill>
                  <a:srgbClr val="FF0000"/>
                </a:solidFill>
                <a:latin typeface="Times New Roman" panose="02020603050405020304" pitchFamily="18" charset="0"/>
              </a:rPr>
              <a:t>в этой же аудитории</a:t>
            </a:r>
            <a:r>
              <a:rPr lang="ru-RU" b="1" i="0" u="none" strike="noStrike" baseline="0" dirty="0" smtClean="0">
                <a:latin typeface="Times New Roman" panose="02020603050405020304" pitchFamily="18" charset="0"/>
              </a:rPr>
              <a:t>, </a:t>
            </a:r>
            <a:r>
              <a:rPr lang="ru-RU" b="1" i="0" u="none" strike="noStrike" baseline="0" dirty="0" smtClean="0">
                <a:solidFill>
                  <a:srgbClr val="FF0000"/>
                </a:solidFill>
                <a:latin typeface="Times New Roman" panose="02020603050405020304" pitchFamily="18" charset="0"/>
              </a:rPr>
              <a:t>но на другой (в том числе резервной)</a:t>
            </a:r>
            <a:r>
              <a:rPr lang="ru-RU" b="1" i="0" u="none" strike="noStrike" baseline="0" dirty="0" smtClean="0">
                <a:latin typeface="Times New Roman" panose="02020603050405020304" pitchFamily="18" charset="0"/>
              </a:rPr>
              <a:t> станции записи ответов. </a:t>
            </a:r>
          </a:p>
          <a:p>
            <a:r>
              <a:rPr lang="ru-RU" b="1" dirty="0" smtClean="0">
                <a:latin typeface="Times New Roman" panose="02020603050405020304" pitchFamily="18" charset="0"/>
              </a:rPr>
              <a:t>В случае отказа от повторной сдачи в этот же день, оформляется АКТ ДОСРОЧНОГО ЗАВЕРШЕНИЯ ПО ОБЪЕКТИВНЫМ ОБСТОЯТЕЛЬСТВАМ, к нему прикладывается служебная записка члена ГЭК и тех. </a:t>
            </a:r>
            <a:r>
              <a:rPr lang="ru-RU" b="1" dirty="0">
                <a:latin typeface="Times New Roman" panose="02020603050405020304" pitchFamily="18" charset="0"/>
              </a:rPr>
              <a:t>с</a:t>
            </a:r>
            <a:r>
              <a:rPr lang="ru-RU" b="1" dirty="0" smtClean="0">
                <a:latin typeface="Times New Roman" panose="02020603050405020304" pitchFamily="18" charset="0"/>
              </a:rPr>
              <a:t>пец. </a:t>
            </a:r>
            <a:endParaRPr lang="ru-RU" dirty="0"/>
          </a:p>
        </p:txBody>
      </p:sp>
    </p:spTree>
    <p:extLst>
      <p:ext uri="{BB962C8B-B14F-4D97-AF65-F5344CB8AC3E}">
        <p14:creationId xmlns:p14="http://schemas.microsoft.com/office/powerpoint/2010/main" val="1396111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ПЕРЕДАЧА ФАЙЛОВ ЗАПИСИ В РЦОИ </a:t>
            </a:r>
            <a:endParaRPr lang="ru-RU" dirty="0"/>
          </a:p>
        </p:txBody>
      </p:sp>
      <p:sp>
        <p:nvSpPr>
          <p:cNvPr id="3" name="TextBox 2"/>
          <p:cNvSpPr txBox="1"/>
          <p:nvPr/>
        </p:nvSpPr>
        <p:spPr>
          <a:xfrm>
            <a:off x="588476" y="1475715"/>
            <a:ext cx="9985972" cy="1200329"/>
          </a:xfrm>
          <a:prstGeom prst="rect">
            <a:avLst/>
          </a:prstGeom>
          <a:noFill/>
        </p:spPr>
        <p:txBody>
          <a:bodyPr wrap="square" rtlCol="0">
            <a:spAutoFit/>
          </a:bodyPr>
          <a:lstStyle/>
          <a:p>
            <a:r>
              <a:rPr lang="ru-RU" dirty="0" smtClean="0"/>
              <a:t>В случае повторной записи устных ответов по п. 74 Порядка , </a:t>
            </a:r>
            <a:r>
              <a:rPr lang="ru-RU" dirty="0" err="1" smtClean="0"/>
              <a:t>тех.специалист</a:t>
            </a:r>
            <a:r>
              <a:rPr lang="ru-RU" dirty="0" smtClean="0"/>
              <a:t> собирает и передает в РЦОИ ВСЕ ФАЙЛЫ СО ВСЕХ СТАНЦИЙ, при этом при передаче в РЦОИ в комментариях указывается номер аудитории и порядковый номер станции записи ответов, на который был записан первый файл записи (некорректный), который необходимо отсечь из обработки </a:t>
            </a:r>
            <a:endParaRPr lang="ru-RU" dirty="0"/>
          </a:p>
        </p:txBody>
      </p:sp>
      <p:sp>
        <p:nvSpPr>
          <p:cNvPr id="5" name="TextBox 4"/>
          <p:cNvSpPr txBox="1"/>
          <p:nvPr/>
        </p:nvSpPr>
        <p:spPr>
          <a:xfrm>
            <a:off x="588476" y="2922760"/>
            <a:ext cx="9985972" cy="2308324"/>
          </a:xfrm>
          <a:prstGeom prst="rect">
            <a:avLst/>
          </a:prstGeom>
          <a:noFill/>
        </p:spPr>
        <p:txBody>
          <a:bodyPr wrap="square" rtlCol="0">
            <a:spAutoFit/>
          </a:bodyPr>
          <a:lstStyle/>
          <a:p>
            <a:r>
              <a:rPr lang="ru-RU" dirty="0" smtClean="0"/>
              <a:t>В случае повторной записи ответов по п. 74 , член ГЭК и </a:t>
            </a:r>
            <a:r>
              <a:rPr lang="ru-RU" dirty="0" err="1" smtClean="0"/>
              <a:t>тех.спец</a:t>
            </a:r>
            <a:r>
              <a:rPr lang="ru-RU" dirty="0" smtClean="0"/>
              <a:t>. направляют в РЦОИ служебную записку с указанием информации: </a:t>
            </a:r>
          </a:p>
          <a:p>
            <a:pPr marL="342900" indent="-342900">
              <a:buAutoNum type="arabicPeriod"/>
            </a:pPr>
            <a:r>
              <a:rPr lang="ru-RU" dirty="0" smtClean="0"/>
              <a:t>код ППЭ, код аудитории проведения, ФИО участника, номер БР  </a:t>
            </a:r>
          </a:p>
          <a:p>
            <a:pPr marL="342900" indent="-342900">
              <a:buAutoNum type="arabicPeriod"/>
            </a:pPr>
            <a:r>
              <a:rPr lang="ru-RU" dirty="0" smtClean="0"/>
              <a:t> причина повторной записи </a:t>
            </a:r>
          </a:p>
          <a:p>
            <a:pPr marL="342900" indent="-342900">
              <a:buAutoNum type="arabicPeriod"/>
            </a:pPr>
            <a:r>
              <a:rPr lang="ru-RU" dirty="0" smtClean="0"/>
              <a:t>порядковый номер станции записи ответов, на который был записан первый файл записи (некорректный), который необходимо отсечь из обработки  </a:t>
            </a:r>
          </a:p>
          <a:p>
            <a:pPr marL="342900" indent="-342900">
              <a:buAutoNum type="arabicPeriod"/>
            </a:pPr>
            <a:r>
              <a:rPr lang="ru-RU" dirty="0" smtClean="0"/>
              <a:t>порядковый номер станции записи ответов, на который был записан повторный файл записи (корректный), который необходимо выгрузить в обработку </a:t>
            </a:r>
            <a:endParaRPr lang="ru-RU" dirty="0"/>
          </a:p>
        </p:txBody>
      </p:sp>
    </p:spTree>
    <p:extLst>
      <p:ext uri="{BB962C8B-B14F-4D97-AF65-F5344CB8AC3E}">
        <p14:creationId xmlns:p14="http://schemas.microsoft.com/office/powerpoint/2010/main" val="15861137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РУКОВОДСТВО ПОЛЬЗОВАТЕЛЯ СТАНЦИИ ЗАПИСИ УСТНЫХ ОТВЕТОВ </a:t>
            </a:r>
            <a:endParaRPr lang="ru-RU" dirty="0"/>
          </a:p>
        </p:txBody>
      </p:sp>
      <p:pic>
        <p:nvPicPr>
          <p:cNvPr id="3" name="Рисунок 2"/>
          <p:cNvPicPr>
            <a:picLocks noChangeAspect="1"/>
          </p:cNvPicPr>
          <p:nvPr/>
        </p:nvPicPr>
        <p:blipFill>
          <a:blip r:embed="rId2"/>
          <a:stretch>
            <a:fillRect/>
          </a:stretch>
        </p:blipFill>
        <p:spPr>
          <a:xfrm>
            <a:off x="3078178" y="1407760"/>
            <a:ext cx="8137509" cy="5450239"/>
          </a:xfrm>
          <a:prstGeom prst="rect">
            <a:avLst/>
          </a:prstGeom>
        </p:spPr>
      </p:pic>
    </p:spTree>
    <p:extLst>
      <p:ext uri="{BB962C8B-B14F-4D97-AF65-F5344CB8AC3E}">
        <p14:creationId xmlns:p14="http://schemas.microsoft.com/office/powerpoint/2010/main" val="20134471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ИНСТРУКЦИИ КЕГЭ и УЧ  РАССЫЛКА </a:t>
            </a:r>
            <a:br>
              <a:rPr lang="ru-RU" dirty="0" smtClean="0"/>
            </a:br>
            <a:endParaRPr lang="ru-RU" dirty="0"/>
          </a:p>
        </p:txBody>
      </p:sp>
      <p:pic>
        <p:nvPicPr>
          <p:cNvPr id="2" name="Рисунок 1"/>
          <p:cNvPicPr>
            <a:picLocks noChangeAspect="1"/>
          </p:cNvPicPr>
          <p:nvPr/>
        </p:nvPicPr>
        <p:blipFill>
          <a:blip r:embed="rId2"/>
          <a:stretch>
            <a:fillRect/>
          </a:stretch>
        </p:blipFill>
        <p:spPr>
          <a:xfrm>
            <a:off x="4262437" y="2195512"/>
            <a:ext cx="3667125" cy="2466975"/>
          </a:xfrm>
          <a:prstGeom prst="rect">
            <a:avLst/>
          </a:prstGeom>
        </p:spPr>
      </p:pic>
    </p:spTree>
    <p:extLst>
      <p:ext uri="{BB962C8B-B14F-4D97-AF65-F5344CB8AC3E}">
        <p14:creationId xmlns:p14="http://schemas.microsoft.com/office/powerpoint/2010/main" val="2847427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276225" y="1752600"/>
            <a:ext cx="11610975" cy="4838700"/>
          </a:xfrm>
        </p:spPr>
        <p:txBody>
          <a:bodyPr>
            <a:normAutofit fontScale="47500" lnSpcReduction="20000"/>
          </a:bodyPr>
          <a:lstStyle/>
          <a:p>
            <a:pPr marL="0" indent="0" algn="just">
              <a:lnSpc>
                <a:spcPct val="125000"/>
              </a:lnSpc>
              <a:spcBef>
                <a:spcPts val="600"/>
              </a:spcBef>
              <a:buNone/>
            </a:pPr>
            <a:r>
              <a:rPr lang="ru-RU" sz="3400" dirty="0">
                <a:latin typeface="Times New Roman" panose="02020603050405020304" pitchFamily="18" charset="0"/>
                <a:cs typeface="Times New Roman" panose="02020603050405020304" pitchFamily="18" charset="0"/>
              </a:rPr>
              <a:t>По решению председателя ГЭК повторно допускаются к сдаче экзамена (экзаменов) </a:t>
            </a:r>
            <a:r>
              <a:rPr lang="ru-RU" sz="3400" dirty="0" smtClean="0">
                <a:latin typeface="Times New Roman" panose="02020603050405020304" pitchFamily="18" charset="0"/>
                <a:cs typeface="Times New Roman" panose="02020603050405020304" pitchFamily="18" charset="0"/>
              </a:rPr>
              <a:t>в </a:t>
            </a:r>
            <a:r>
              <a:rPr lang="ru-RU" sz="3400" dirty="0">
                <a:latin typeface="Times New Roman" panose="02020603050405020304" pitchFamily="18" charset="0"/>
                <a:cs typeface="Times New Roman" panose="02020603050405020304" pitchFamily="18" charset="0"/>
              </a:rPr>
              <a:t>резервные </a:t>
            </a:r>
            <a:r>
              <a:rPr lang="ru-RU" sz="3400" dirty="0" smtClean="0">
                <a:latin typeface="Times New Roman" panose="02020603050405020304" pitchFamily="18" charset="0"/>
                <a:cs typeface="Times New Roman" panose="02020603050405020304" pitchFamily="18" charset="0"/>
              </a:rPr>
              <a:t>сроки</a:t>
            </a:r>
          </a:p>
          <a:p>
            <a:pPr algn="just">
              <a:lnSpc>
                <a:spcPct val="125000"/>
              </a:lnSpc>
              <a:spcBef>
                <a:spcPts val="600"/>
              </a:spcBef>
            </a:pPr>
            <a:r>
              <a:rPr lang="ru-RU" sz="3400" b="1" dirty="0" smtClean="0">
                <a:latin typeface="Times New Roman" panose="02020603050405020304" pitchFamily="18" charset="0"/>
                <a:cs typeface="Times New Roman" panose="02020603050405020304" pitchFamily="18" charset="0"/>
              </a:rPr>
              <a:t>1. Выпускники </a:t>
            </a:r>
            <a:r>
              <a:rPr lang="ru-RU" sz="3400" b="1" dirty="0">
                <a:latin typeface="Times New Roman" panose="02020603050405020304" pitchFamily="18" charset="0"/>
                <a:cs typeface="Times New Roman" panose="02020603050405020304" pitchFamily="18" charset="0"/>
              </a:rPr>
              <a:t>текущего года, </a:t>
            </a:r>
            <a:r>
              <a:rPr lang="ru-RU" sz="3400" dirty="0">
                <a:latin typeface="Times New Roman" panose="02020603050405020304" pitchFamily="18" charset="0"/>
                <a:cs typeface="Times New Roman" panose="02020603050405020304" pitchFamily="18" charset="0"/>
              </a:rPr>
              <a:t>получившие неудовлетворительный результат по одному из обязательных учебных предметов (русский язык или математика).</a:t>
            </a:r>
          </a:p>
          <a:p>
            <a:pPr marL="0" indent="0" algn="just">
              <a:lnSpc>
                <a:spcPct val="125000"/>
              </a:lnSpc>
              <a:spcBef>
                <a:spcPts val="600"/>
              </a:spcBef>
              <a:buNone/>
            </a:pPr>
            <a:r>
              <a:rPr lang="ru-RU" sz="3400" i="1" dirty="0" smtClean="0">
                <a:latin typeface="Times New Roman" panose="02020603050405020304" pitchFamily="18" charset="0"/>
                <a:cs typeface="Times New Roman" panose="02020603050405020304" pitchFamily="18" charset="0"/>
              </a:rPr>
              <a:t>В </a:t>
            </a:r>
            <a:r>
              <a:rPr lang="ru-RU" sz="3400" i="1" dirty="0">
                <a:latin typeface="Times New Roman" panose="02020603050405020304" pitchFamily="18" charset="0"/>
                <a:cs typeface="Times New Roman" panose="02020603050405020304" pitchFamily="18" charset="0"/>
              </a:rPr>
              <a:t>случае изменения для пересдачи уровня ЕГЭ по математике в ГЭК подаются заявления с указанием измененного уровня ЕГЭ по математике. Заявления подаются в течение двух рабочих дней, следующих за официальным днем объявления результатов ЕГЭ по математике (17 – 18 июня 2025 года</a:t>
            </a:r>
            <a:r>
              <a:rPr lang="ru-RU" sz="3400" i="1" dirty="0" smtClean="0">
                <a:latin typeface="Times New Roman" panose="02020603050405020304" pitchFamily="18" charset="0"/>
                <a:cs typeface="Times New Roman" panose="02020603050405020304" pitchFamily="18" charset="0"/>
              </a:rPr>
              <a:t>).</a:t>
            </a:r>
            <a:endParaRPr lang="ru-RU" sz="3400" dirty="0">
              <a:latin typeface="Times New Roman" panose="02020603050405020304" pitchFamily="18" charset="0"/>
              <a:cs typeface="Times New Roman" panose="02020603050405020304" pitchFamily="18" charset="0"/>
            </a:endParaRPr>
          </a:p>
          <a:p>
            <a:pPr algn="just">
              <a:lnSpc>
                <a:spcPct val="125000"/>
              </a:lnSpc>
              <a:spcBef>
                <a:spcPts val="600"/>
              </a:spcBef>
            </a:pPr>
            <a:r>
              <a:rPr lang="ru-RU" sz="3400" b="1" dirty="0">
                <a:latin typeface="Times New Roman" panose="02020603050405020304" pitchFamily="18" charset="0"/>
                <a:cs typeface="Times New Roman" panose="02020603050405020304" pitchFamily="18" charset="0"/>
              </a:rPr>
              <a:t>2. Участники экзаменов, </a:t>
            </a:r>
            <a:r>
              <a:rPr lang="ru-RU" sz="3400" dirty="0">
                <a:latin typeface="Times New Roman" panose="02020603050405020304" pitchFamily="18" charset="0"/>
                <a:cs typeface="Times New Roman" panose="02020603050405020304" pitchFamily="18" charset="0"/>
              </a:rPr>
              <a:t>не явившиеся на экзамен по уважительным причинам, подтвержденным </a:t>
            </a:r>
            <a:r>
              <a:rPr lang="ru-RU" sz="3400" dirty="0" smtClean="0">
                <a:latin typeface="Times New Roman" panose="02020603050405020304" pitchFamily="18" charset="0"/>
                <a:cs typeface="Times New Roman" panose="02020603050405020304" pitchFamily="18" charset="0"/>
              </a:rPr>
              <a:t>документально</a:t>
            </a:r>
          </a:p>
          <a:p>
            <a:pPr marL="0" indent="0" algn="just">
              <a:lnSpc>
                <a:spcPct val="125000"/>
              </a:lnSpc>
              <a:spcBef>
                <a:spcPts val="600"/>
              </a:spcBef>
              <a:buNone/>
            </a:pPr>
            <a:r>
              <a:rPr lang="ru-RU" sz="3400" dirty="0" smtClean="0">
                <a:latin typeface="Times New Roman" panose="02020603050405020304" pitchFamily="18" charset="0"/>
                <a:cs typeface="Times New Roman" panose="02020603050405020304" pitchFamily="18" charset="0"/>
              </a:rPr>
              <a:t> </a:t>
            </a:r>
            <a:r>
              <a:rPr lang="ru-RU" sz="3400" b="1" i="1" u="sng" dirty="0" smtClean="0">
                <a:solidFill>
                  <a:srgbClr val="C00000"/>
                </a:solidFill>
                <a:latin typeface="Times New Roman" panose="02020603050405020304" pitchFamily="18" charset="0"/>
                <a:cs typeface="Times New Roman" panose="02020603050405020304" pitchFamily="18" charset="0"/>
              </a:rPr>
              <a:t>(в </a:t>
            </a:r>
            <a:r>
              <a:rPr lang="ru-RU" sz="3400" b="1" i="1" u="sng" dirty="0">
                <a:solidFill>
                  <a:srgbClr val="C00000"/>
                </a:solidFill>
                <a:latin typeface="Times New Roman" panose="02020603050405020304" pitchFamily="18" charset="0"/>
                <a:cs typeface="Times New Roman" panose="02020603050405020304" pitchFamily="18" charset="0"/>
              </a:rPr>
              <a:t>ГЭК </a:t>
            </a:r>
            <a:r>
              <a:rPr lang="ru-RU" sz="3400" b="1" i="1" u="sng" dirty="0" smtClean="0">
                <a:solidFill>
                  <a:srgbClr val="C00000"/>
                </a:solidFill>
                <a:latin typeface="Times New Roman" panose="02020603050405020304" pitchFamily="18" charset="0"/>
                <a:cs typeface="Times New Roman" panose="02020603050405020304" pitchFamily="18" charset="0"/>
              </a:rPr>
              <a:t>подается заявление не </a:t>
            </a:r>
            <a:r>
              <a:rPr lang="ru-RU" sz="3400" b="1" i="1" u="sng" dirty="0">
                <a:solidFill>
                  <a:srgbClr val="C00000"/>
                </a:solidFill>
                <a:latin typeface="Times New Roman" panose="02020603050405020304" pitchFamily="18" charset="0"/>
                <a:cs typeface="Times New Roman" panose="02020603050405020304" pitchFamily="18" charset="0"/>
              </a:rPr>
              <a:t>позднее, чем за 6 дней до экзамена, кроме 23.06.2025)</a:t>
            </a:r>
            <a:r>
              <a:rPr lang="ru-RU" sz="3400" b="1" u="sng" dirty="0">
                <a:solidFill>
                  <a:srgbClr val="C00000"/>
                </a:solidFill>
                <a:latin typeface="Times New Roman" panose="02020603050405020304" pitchFamily="18" charset="0"/>
                <a:cs typeface="Times New Roman" panose="02020603050405020304" pitchFamily="18" charset="0"/>
              </a:rPr>
              <a:t>;</a:t>
            </a:r>
          </a:p>
          <a:p>
            <a:pPr algn="just">
              <a:lnSpc>
                <a:spcPct val="125000"/>
              </a:lnSpc>
              <a:spcBef>
                <a:spcPts val="600"/>
              </a:spcBef>
            </a:pPr>
            <a:r>
              <a:rPr lang="ru-RU" sz="3400" b="1" dirty="0">
                <a:latin typeface="Times New Roman" panose="02020603050405020304" pitchFamily="18" charset="0"/>
                <a:cs typeface="Times New Roman" panose="02020603050405020304" pitchFamily="18" charset="0"/>
              </a:rPr>
              <a:t>3. Участники экзаменов, </a:t>
            </a:r>
            <a:r>
              <a:rPr lang="ru-RU" sz="3400" dirty="0">
                <a:latin typeface="Times New Roman" panose="02020603050405020304" pitchFamily="18" charset="0"/>
                <a:cs typeface="Times New Roman" panose="02020603050405020304" pitchFamily="18" charset="0"/>
              </a:rPr>
              <a:t>не завершившие выполнение экзаменационной работы по уважительным причинам, </a:t>
            </a:r>
            <a:endParaRPr lang="ru-RU" sz="3400" dirty="0" smtClean="0">
              <a:latin typeface="Times New Roman" panose="02020603050405020304" pitchFamily="18" charset="0"/>
              <a:cs typeface="Times New Roman" panose="02020603050405020304" pitchFamily="18" charset="0"/>
            </a:endParaRPr>
          </a:p>
          <a:p>
            <a:pPr marL="0" indent="0" algn="just">
              <a:lnSpc>
                <a:spcPct val="125000"/>
              </a:lnSpc>
              <a:spcBef>
                <a:spcPts val="600"/>
              </a:spcBef>
              <a:buNone/>
            </a:pPr>
            <a:r>
              <a:rPr lang="ru-RU" sz="3400" i="1" dirty="0" smtClean="0">
                <a:latin typeface="Times New Roman" panose="02020603050405020304" pitchFamily="18" charset="0"/>
                <a:cs typeface="Times New Roman" panose="02020603050405020304" pitchFamily="18" charset="0"/>
              </a:rPr>
              <a:t>(</a:t>
            </a:r>
            <a:r>
              <a:rPr lang="ru-RU" sz="3400" i="1" dirty="0">
                <a:latin typeface="Times New Roman" panose="02020603050405020304" pitchFamily="18" charset="0"/>
                <a:cs typeface="Times New Roman" panose="02020603050405020304" pitchFamily="18" charset="0"/>
              </a:rPr>
              <a:t>все Акты о досрочном завершении незамедлительно в день экзамена передаются в ГЭК)</a:t>
            </a:r>
            <a:r>
              <a:rPr lang="ru-RU" sz="3400" dirty="0">
                <a:latin typeface="Times New Roman" panose="02020603050405020304" pitchFamily="18" charset="0"/>
                <a:cs typeface="Times New Roman" panose="02020603050405020304" pitchFamily="18" charset="0"/>
              </a:rPr>
              <a:t>;</a:t>
            </a:r>
          </a:p>
          <a:p>
            <a:pPr algn="just">
              <a:lnSpc>
                <a:spcPct val="125000"/>
              </a:lnSpc>
              <a:spcBef>
                <a:spcPts val="600"/>
              </a:spcBef>
            </a:pPr>
            <a:r>
              <a:rPr lang="ru-RU" sz="3400" b="1" dirty="0">
                <a:latin typeface="Times New Roman" panose="02020603050405020304" pitchFamily="18" charset="0"/>
                <a:cs typeface="Times New Roman" panose="02020603050405020304" pitchFamily="18" charset="0"/>
              </a:rPr>
              <a:t>4. Участники экзаменов, </a:t>
            </a:r>
            <a:r>
              <a:rPr lang="ru-RU" sz="3400" dirty="0">
                <a:latin typeface="Times New Roman" panose="02020603050405020304" pitchFamily="18" charset="0"/>
                <a:cs typeface="Times New Roman" panose="02020603050405020304" pitchFamily="18" charset="0"/>
              </a:rPr>
              <a:t>апелляции которых о нарушении Порядка были </a:t>
            </a:r>
            <a:r>
              <a:rPr lang="ru-RU" sz="3400" dirty="0" smtClean="0">
                <a:latin typeface="Times New Roman" panose="02020603050405020304" pitchFamily="18" charset="0"/>
                <a:cs typeface="Times New Roman" panose="02020603050405020304" pitchFamily="18" charset="0"/>
              </a:rPr>
              <a:t>удовлетворены апелляционной комиссией.</a:t>
            </a:r>
            <a:endParaRPr lang="ru-RU" sz="3400" dirty="0">
              <a:latin typeface="Times New Roman" panose="02020603050405020304" pitchFamily="18" charset="0"/>
              <a:cs typeface="Times New Roman" panose="02020603050405020304" pitchFamily="18" charset="0"/>
            </a:endParaRPr>
          </a:p>
          <a:p>
            <a:pPr algn="just">
              <a:lnSpc>
                <a:spcPct val="125000"/>
              </a:lnSpc>
              <a:spcBef>
                <a:spcPts val="600"/>
              </a:spcBef>
            </a:pPr>
            <a:r>
              <a:rPr lang="ru-RU" sz="3400" b="1" dirty="0">
                <a:latin typeface="Times New Roman" panose="02020603050405020304" pitchFamily="18" charset="0"/>
                <a:cs typeface="Times New Roman" panose="02020603050405020304" pitchFamily="18" charset="0"/>
              </a:rPr>
              <a:t>5. Участники экзаменов, </a:t>
            </a:r>
            <a:r>
              <a:rPr lang="ru-RU" sz="3400" dirty="0">
                <a:latin typeface="Times New Roman" panose="02020603050405020304" pitchFamily="18" charset="0"/>
                <a:cs typeface="Times New Roman" panose="02020603050405020304" pitchFamily="18" charset="0"/>
              </a:rPr>
              <a:t>чьи результаты были аннулированы по решению председателя ГЭК в случае выявления фактов нарушений Порядка, совершенных лицами, </a:t>
            </a:r>
            <a:r>
              <a:rPr lang="ru-RU" sz="3400" dirty="0" smtClean="0">
                <a:latin typeface="Times New Roman" panose="02020603050405020304" pitchFamily="18" charset="0"/>
                <a:cs typeface="Times New Roman" panose="02020603050405020304" pitchFamily="18" charset="0"/>
              </a:rPr>
              <a:t>привлекаемыми к проведению экзаменов, или иными лицами</a:t>
            </a:r>
            <a:r>
              <a:rPr lang="ru-RU" sz="3400" b="1" dirty="0" smtClean="0">
                <a:latin typeface="Times New Roman" panose="02020603050405020304" pitchFamily="18" charset="0"/>
                <a:cs typeface="Times New Roman" panose="02020603050405020304" pitchFamily="18" charset="0"/>
              </a:rPr>
              <a:t>.</a:t>
            </a:r>
            <a:endParaRPr lang="ru-RU" sz="3400" dirty="0">
              <a:latin typeface="Times New Roman" panose="02020603050405020304" pitchFamily="18" charset="0"/>
              <a:cs typeface="Times New Roman" panose="02020603050405020304" pitchFamily="18" charset="0"/>
            </a:endParaRPr>
          </a:p>
          <a:p>
            <a:pPr algn="just">
              <a:lnSpc>
                <a:spcPct val="125000"/>
              </a:lnSpc>
              <a:spcBef>
                <a:spcPts val="600"/>
              </a:spcBef>
            </a:pPr>
            <a:r>
              <a:rPr lang="ru-RU" sz="3400" b="1" dirty="0">
                <a:latin typeface="Times New Roman" panose="02020603050405020304" pitchFamily="18" charset="0"/>
                <a:cs typeface="Times New Roman" panose="02020603050405020304" pitchFamily="18" charset="0"/>
              </a:rPr>
              <a:t>6. Участники экзаменов, </a:t>
            </a:r>
            <a:r>
              <a:rPr lang="ru-RU" sz="3400" dirty="0">
                <a:latin typeface="Times New Roman" panose="02020603050405020304" pitchFamily="18" charset="0"/>
                <a:cs typeface="Times New Roman" panose="02020603050405020304" pitchFamily="18" charset="0"/>
              </a:rPr>
              <a:t>чьи результаты были аннулированы по решению председателя ГЭК в случае выявления фактов отсутствия, неисправного состояния, отключения средств видеонаблюдения во время проведения экзаменов.</a:t>
            </a:r>
          </a:p>
          <a:p>
            <a:pPr marL="0" indent="0">
              <a:buNone/>
            </a:pPr>
            <a:endParaRPr lang="ru-RU" dirty="0"/>
          </a:p>
        </p:txBody>
      </p:sp>
      <p:sp>
        <p:nvSpPr>
          <p:cNvPr id="5" name="Прямоугольник 4"/>
          <p:cNvSpPr/>
          <p:nvPr/>
        </p:nvSpPr>
        <p:spPr>
          <a:xfrm>
            <a:off x="276225" y="671215"/>
            <a:ext cx="11610975" cy="877163"/>
          </a:xfrm>
          <a:prstGeom prst="rect">
            <a:avLst/>
          </a:prstGeom>
          <a:solidFill>
            <a:schemeClr val="accent6">
              <a:lumMod val="20000"/>
              <a:lumOff val="80000"/>
            </a:schemeClr>
          </a:solidFill>
        </p:spPr>
        <p:txBody>
          <a:bodyPr wrap="square">
            <a:spAutoFit/>
          </a:bodyPr>
          <a:lstStyle/>
          <a:p>
            <a:pPr algn="just"/>
            <a:r>
              <a:rPr lang="ru-RU" sz="1700" dirty="0">
                <a:cs typeface="Times New Roman" panose="02020603050405020304" pitchFamily="18" charset="0"/>
              </a:rPr>
              <a:t>Порядок проведения государственной итоговой аттестации по образовательным программам среднего общего образования, утвержденный приказом Министерства просвещения Российской Федерации и Федеральной службы по надзору в сфере образования и науки (</a:t>
            </a:r>
            <a:r>
              <a:rPr lang="ru-RU" sz="1700" dirty="0" err="1">
                <a:cs typeface="Times New Roman" panose="02020603050405020304" pitchFamily="18" charset="0"/>
              </a:rPr>
              <a:t>Рособрнадзора</a:t>
            </a:r>
            <a:r>
              <a:rPr lang="ru-RU" sz="1700" dirty="0">
                <a:cs typeface="Times New Roman" panose="02020603050405020304" pitchFamily="18" charset="0"/>
              </a:rPr>
              <a:t>) от 04 апреля 2023 г. №233/552 </a:t>
            </a:r>
            <a:r>
              <a:rPr lang="ru-RU" sz="1700" dirty="0"/>
              <a:t>(редакция от 12 апреля 2024 г.)</a:t>
            </a:r>
          </a:p>
        </p:txBody>
      </p:sp>
      <p:sp>
        <p:nvSpPr>
          <p:cNvPr id="8" name="TextBox 7"/>
          <p:cNvSpPr txBox="1"/>
          <p:nvPr/>
        </p:nvSpPr>
        <p:spPr>
          <a:xfrm>
            <a:off x="1281111" y="123914"/>
            <a:ext cx="9629775" cy="461665"/>
          </a:xfrm>
          <a:prstGeom prst="rect">
            <a:avLst/>
          </a:prstGeom>
          <a:noFill/>
        </p:spPr>
        <p:txBody>
          <a:bodyPr wrap="square" rtlCol="0">
            <a:spAutoFit/>
          </a:bodyPr>
          <a:lstStyle/>
          <a:p>
            <a:r>
              <a:rPr lang="ru-RU" sz="2400" b="1" dirty="0" smtClean="0"/>
              <a:t>Повторная пересдача ЕГЭ, ГВЭ в резервные сроки основного периода</a:t>
            </a:r>
            <a:endParaRPr lang="ru-RU" sz="2400" b="1" dirty="0"/>
          </a:p>
        </p:txBody>
      </p:sp>
    </p:spTree>
    <p:extLst>
      <p:ext uri="{BB962C8B-B14F-4D97-AF65-F5344CB8AC3E}">
        <p14:creationId xmlns:p14="http://schemas.microsoft.com/office/powerpoint/2010/main" val="3394566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253331"/>
            <a:ext cx="10515600" cy="4351338"/>
          </a:xfrm>
        </p:spPr>
        <p:txBody>
          <a:bodyPr>
            <a:normAutofit fontScale="92500" lnSpcReduction="20000"/>
          </a:bodyPr>
          <a:lstStyle/>
          <a:p>
            <a:pPr lvl="0">
              <a:lnSpc>
                <a:spcPct val="118000"/>
              </a:lnSpc>
            </a:pPr>
            <a:r>
              <a:rPr lang="ru-RU" b="1" dirty="0"/>
              <a:t>16 июня</a:t>
            </a:r>
            <a:r>
              <a:rPr lang="ru-RU" dirty="0"/>
              <a:t> (понедельник) — география, литература, обществознание и физика;</a:t>
            </a:r>
          </a:p>
          <a:p>
            <a:pPr lvl="0">
              <a:lnSpc>
                <a:spcPct val="118000"/>
              </a:lnSpc>
            </a:pPr>
            <a:r>
              <a:rPr lang="ru-RU" b="1" dirty="0"/>
              <a:t>17 июня</a:t>
            </a:r>
            <a:r>
              <a:rPr lang="ru-RU" dirty="0"/>
              <a:t> (вторник) — русский язык;</a:t>
            </a:r>
          </a:p>
          <a:p>
            <a:pPr lvl="0">
              <a:lnSpc>
                <a:spcPct val="118000"/>
              </a:lnSpc>
            </a:pPr>
            <a:r>
              <a:rPr lang="ru-RU" b="1" dirty="0"/>
              <a:t>18 июня</a:t>
            </a:r>
            <a:r>
              <a:rPr lang="ru-RU" dirty="0"/>
              <a:t> (среда) — история, химия и устная часть по иностранным языкам (английский, испанский, китайский, немецкий, французский);</a:t>
            </a:r>
          </a:p>
          <a:p>
            <a:pPr lvl="0">
              <a:lnSpc>
                <a:spcPct val="118000"/>
              </a:lnSpc>
            </a:pPr>
            <a:r>
              <a:rPr lang="ru-RU" b="1" dirty="0"/>
              <a:t>19 июня</a:t>
            </a:r>
            <a:r>
              <a:rPr lang="ru-RU" dirty="0"/>
              <a:t> (четверг) — биология, информатика и письменная часть по иностранным языкам;</a:t>
            </a:r>
          </a:p>
          <a:p>
            <a:pPr lvl="0">
              <a:lnSpc>
                <a:spcPct val="118000"/>
              </a:lnSpc>
            </a:pPr>
            <a:r>
              <a:rPr lang="ru-RU" b="1" dirty="0"/>
              <a:t>20 июня</a:t>
            </a:r>
            <a:r>
              <a:rPr lang="ru-RU" dirty="0"/>
              <a:t> (пятница) — математика;</a:t>
            </a:r>
          </a:p>
          <a:p>
            <a:pPr lvl="0">
              <a:lnSpc>
                <a:spcPct val="118000"/>
              </a:lnSpc>
            </a:pPr>
            <a:r>
              <a:rPr lang="ru-RU" b="1" dirty="0"/>
              <a:t>23 июня</a:t>
            </a:r>
            <a:r>
              <a:rPr lang="ru-RU" dirty="0"/>
              <a:t> (понедельник) все учебные предметы. </a:t>
            </a:r>
          </a:p>
          <a:p>
            <a:pPr marL="0" indent="0">
              <a:buNone/>
            </a:pPr>
            <a:endParaRPr lang="ru-RU" dirty="0"/>
          </a:p>
        </p:txBody>
      </p:sp>
      <p:sp>
        <p:nvSpPr>
          <p:cNvPr id="5" name="TextBox 4"/>
          <p:cNvSpPr txBox="1"/>
          <p:nvPr/>
        </p:nvSpPr>
        <p:spPr>
          <a:xfrm>
            <a:off x="1281112" y="533489"/>
            <a:ext cx="9629775" cy="461665"/>
          </a:xfrm>
          <a:prstGeom prst="rect">
            <a:avLst/>
          </a:prstGeom>
          <a:noFill/>
        </p:spPr>
        <p:txBody>
          <a:bodyPr wrap="square" rtlCol="0">
            <a:spAutoFit/>
          </a:bodyPr>
          <a:lstStyle/>
          <a:p>
            <a:pPr algn="ctr"/>
            <a:r>
              <a:rPr lang="ru-RU" sz="2400" b="1" dirty="0" smtClean="0"/>
              <a:t>Резервные сроки основного периода ЕГЭ, ГВЭ.</a:t>
            </a:r>
            <a:endParaRPr lang="ru-RU" sz="2400" b="1" dirty="0"/>
          </a:p>
        </p:txBody>
      </p:sp>
    </p:spTree>
    <p:extLst>
      <p:ext uri="{BB962C8B-B14F-4D97-AF65-F5344CB8AC3E}">
        <p14:creationId xmlns:p14="http://schemas.microsoft.com/office/powerpoint/2010/main" val="12949996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Планирование резервных дней </a:t>
            </a:r>
            <a:endParaRPr lang="ru-RU" dirty="0"/>
          </a:p>
        </p:txBody>
      </p:sp>
      <p:pic>
        <p:nvPicPr>
          <p:cNvPr id="6" name="Объект 5"/>
          <p:cNvPicPr>
            <a:picLocks noGrp="1" noChangeAspect="1"/>
          </p:cNvPicPr>
          <p:nvPr>
            <p:ph idx="1"/>
          </p:nvPr>
        </p:nvPicPr>
        <p:blipFill>
          <a:blip r:embed="rId2"/>
          <a:stretch>
            <a:fillRect/>
          </a:stretch>
        </p:blipFill>
        <p:spPr>
          <a:xfrm>
            <a:off x="1991170" y="1316406"/>
            <a:ext cx="7990318" cy="5521342"/>
          </a:xfrm>
          <a:prstGeom prst="rect">
            <a:avLst/>
          </a:prstGeom>
        </p:spPr>
      </p:pic>
    </p:spTree>
    <p:extLst>
      <p:ext uri="{BB962C8B-B14F-4D97-AF65-F5344CB8AC3E}">
        <p14:creationId xmlns:p14="http://schemas.microsoft.com/office/powerpoint/2010/main" val="39478096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НПА по «Президентским дням»  </a:t>
            </a:r>
            <a:endParaRPr lang="ru-RU" dirty="0"/>
          </a:p>
        </p:txBody>
      </p:sp>
      <p:sp>
        <p:nvSpPr>
          <p:cNvPr id="3" name="Объект 2"/>
          <p:cNvSpPr>
            <a:spLocks noGrp="1"/>
          </p:cNvSpPr>
          <p:nvPr>
            <p:ph idx="1"/>
          </p:nvPr>
        </p:nvSpPr>
        <p:spPr/>
        <p:txBody>
          <a:bodyPr>
            <a:normAutofit lnSpcReduction="10000"/>
          </a:bodyPr>
          <a:lstStyle/>
          <a:p>
            <a:r>
              <a:rPr lang="ru-RU" b="1" dirty="0"/>
              <a:t>Приказ </a:t>
            </a:r>
            <a:r>
              <a:rPr lang="ru-RU" b="1" dirty="0" err="1"/>
              <a:t>Минпросвещения</a:t>
            </a:r>
            <a:r>
              <a:rPr lang="ru-RU" b="1" dirty="0"/>
              <a:t> России N 233, </a:t>
            </a:r>
            <a:r>
              <a:rPr lang="ru-RU" b="1" dirty="0" err="1"/>
              <a:t>Рособрнадзора</a:t>
            </a:r>
            <a:r>
              <a:rPr lang="ru-RU" b="1" dirty="0"/>
              <a:t> N 552 от 04.04.2023 (ред. от 12.04.2024) "Об утверждении Порядка проведения государственной итоговой аттестации по образовательным программам среднего общего образования" </a:t>
            </a:r>
            <a:endParaRPr lang="ru-RU" b="1" dirty="0" smtClean="0"/>
          </a:p>
          <a:p>
            <a:r>
              <a:rPr lang="ru-RU" b="1" dirty="0" smtClean="0"/>
              <a:t>приказ </a:t>
            </a:r>
            <a:r>
              <a:rPr lang="ru-RU" b="1" dirty="0"/>
              <a:t>Министерства просвещения Российской Федерации и Федеральной службы по надзору в сфере образования и науки от 11 ноября 2024 г. N 787/2089 "Об утверждении единого расписания и продолжительности проведения единого государственного экзамена по каждому учебному предмету, требований к использованию средств обучения и воспитания при его проведении в 2025 году" (Зарегистрировано в Минюсте России 28.04.2025 N 81988)</a:t>
            </a:r>
          </a:p>
          <a:p>
            <a:endParaRPr lang="ru-RU" dirty="0" smtClean="0"/>
          </a:p>
          <a:p>
            <a:endParaRPr lang="ru-RU" dirty="0" smtClean="0"/>
          </a:p>
        </p:txBody>
      </p:sp>
    </p:spTree>
    <p:extLst>
      <p:ext uri="{BB962C8B-B14F-4D97-AF65-F5344CB8AC3E}">
        <p14:creationId xmlns:p14="http://schemas.microsoft.com/office/powerpoint/2010/main" val="4231782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u="sng" dirty="0">
                <a:hlinkClick r:id="rId2"/>
              </a:rPr>
              <a:t>Приказ </a:t>
            </a:r>
            <a:r>
              <a:rPr lang="ru-RU" sz="2400" b="1" u="sng" dirty="0" err="1">
                <a:hlinkClick r:id="rId2"/>
              </a:rPr>
              <a:t>Минпросвещения</a:t>
            </a:r>
            <a:r>
              <a:rPr lang="ru-RU" sz="2400" b="1" u="sng" dirty="0">
                <a:hlinkClick r:id="rId2"/>
              </a:rPr>
              <a:t> России N 233, </a:t>
            </a:r>
            <a:r>
              <a:rPr lang="ru-RU" sz="2400" b="1" u="sng" dirty="0" err="1">
                <a:hlinkClick r:id="rId2"/>
              </a:rPr>
              <a:t>Рособрнадзора</a:t>
            </a:r>
            <a:r>
              <a:rPr lang="ru-RU" sz="2400" b="1" u="sng" dirty="0">
                <a:hlinkClick r:id="rId2"/>
              </a:rPr>
              <a:t> N 552 от 04.04.2023 (ред. от 12.04.2024) "Об утверждении Порядка проведения государственной итоговой аттестации по образовательным программам среднего общего образования" </a:t>
            </a:r>
            <a:endParaRPr lang="ru-RU" sz="2400" dirty="0"/>
          </a:p>
        </p:txBody>
      </p:sp>
      <p:sp>
        <p:nvSpPr>
          <p:cNvPr id="3" name="Объект 2"/>
          <p:cNvSpPr>
            <a:spLocks noGrp="1"/>
          </p:cNvSpPr>
          <p:nvPr>
            <p:ph idx="1"/>
          </p:nvPr>
        </p:nvSpPr>
        <p:spPr/>
        <p:txBody>
          <a:bodyPr>
            <a:normAutofit fontScale="55000" lnSpcReduction="20000"/>
          </a:bodyPr>
          <a:lstStyle/>
          <a:p>
            <a:r>
              <a:rPr lang="ru-RU" dirty="0"/>
              <a:t>97(1). Участники ГИА вправе в дополнительные дни по своему желанию один раз пересдать ЕГЭ по одному учебному предмету по своему выбору из числа учебных предметов, сданных в текущем году (году сдачи экзамена), а также из числа учебных предметов, сданных в X классе в случае, установленном </a:t>
            </a:r>
            <a:r>
              <a:rPr lang="ru-RU" u="sng" dirty="0">
                <a:hlinkClick r:id="rId3"/>
              </a:rPr>
              <a:t>абзацем первым пункта 8</a:t>
            </a:r>
            <a:r>
              <a:rPr lang="ru-RU" dirty="0"/>
              <a:t> Порядка.</a:t>
            </a:r>
          </a:p>
          <a:p>
            <a:r>
              <a:rPr lang="ru-RU" dirty="0"/>
              <a:t>В случае если участник ГИА изъявил желание в дополнительные дни пересдать ЕГЭ по математике, сданный в текущем году (году сдачи экзамена) или сданный в X классе в случае, установленном </a:t>
            </a:r>
            <a:r>
              <a:rPr lang="ru-RU" u="sng" dirty="0">
                <a:hlinkClick r:id="rId3"/>
              </a:rPr>
              <a:t>абзацем первым пункта 8</a:t>
            </a:r>
            <a:r>
              <a:rPr lang="ru-RU" dirty="0"/>
              <a:t> Порядка, участник ГИА вправе изменить сданный уровень ЕГЭ по математике.</a:t>
            </a:r>
          </a:p>
          <a:p>
            <a:endParaRPr lang="ru-RU" dirty="0" smtClean="0"/>
          </a:p>
          <a:p>
            <a:r>
              <a:rPr lang="ru-RU" dirty="0" smtClean="0"/>
              <a:t>97(2</a:t>
            </a:r>
            <a:r>
              <a:rPr lang="ru-RU" dirty="0"/>
              <a:t>). Участники ГИА, указанные в </a:t>
            </a:r>
            <a:r>
              <a:rPr lang="ru-RU" u="sng" dirty="0">
                <a:hlinkClick r:id="rId4"/>
              </a:rPr>
              <a:t>пункте 97(1)</a:t>
            </a:r>
            <a:r>
              <a:rPr lang="ru-RU" dirty="0"/>
              <a:t> Порядка, подают в ГЭК </a:t>
            </a:r>
            <a:r>
              <a:rPr lang="ru-RU" u="sng" dirty="0">
                <a:hlinkClick r:id="rId5"/>
              </a:rPr>
              <a:t>заявления</a:t>
            </a:r>
            <a:r>
              <a:rPr lang="ru-RU" dirty="0"/>
              <a:t> с указанием пересдаваемого учебного предмета ЕГЭ.</a:t>
            </a:r>
          </a:p>
          <a:p>
            <a:r>
              <a:rPr lang="ru-RU" dirty="0"/>
              <a:t>В случае пересдачи участниками ГИА, указанными в </a:t>
            </a:r>
            <a:r>
              <a:rPr lang="ru-RU" u="sng" dirty="0">
                <a:hlinkClick r:id="rId6"/>
              </a:rPr>
              <a:t>абзаце втором пункта 97(1)</a:t>
            </a:r>
            <a:r>
              <a:rPr lang="ru-RU" dirty="0"/>
              <a:t> Порядка, ЕГЭ по математике в заявлении указывается также уровень (базовый или профильный) пересдаваемого ЕГЭ по математике.</a:t>
            </a:r>
          </a:p>
          <a:p>
            <a:r>
              <a:rPr lang="ru-RU" dirty="0"/>
              <a:t>Указанные заявления подаются участниками ГИА не ранее шести рабочих дней и не позднее двух рабочих дней до дня экзамена, пересдаваемого в дополнительный день.</a:t>
            </a:r>
          </a:p>
          <a:p>
            <a:endParaRPr lang="ru-RU" dirty="0" smtClean="0"/>
          </a:p>
          <a:p>
            <a:r>
              <a:rPr lang="ru-RU" dirty="0" smtClean="0"/>
              <a:t>97(3</a:t>
            </a:r>
            <a:r>
              <a:rPr lang="ru-RU" dirty="0"/>
              <a:t>). В случаях, установленных </a:t>
            </a:r>
            <a:r>
              <a:rPr lang="ru-RU" u="sng" dirty="0">
                <a:hlinkClick r:id="rId4"/>
              </a:rPr>
              <a:t>пунктом 97(1)</a:t>
            </a:r>
            <a:r>
              <a:rPr lang="ru-RU" dirty="0"/>
              <a:t> Порядка, предыдущий результат ЕГЭ по пересдаваемому учебному предмету, полученный участником ГИА в текущем году (году сдачи экзамена) (полученный в X классе в случае, установленном </a:t>
            </a:r>
            <a:r>
              <a:rPr lang="ru-RU" u="sng" dirty="0">
                <a:hlinkClick r:id="rId3"/>
              </a:rPr>
              <a:t>абзацем первым пункта 8</a:t>
            </a:r>
            <a:r>
              <a:rPr lang="ru-RU" dirty="0"/>
              <a:t> Порядка), аннулируется решением председателя ГЭК</a:t>
            </a:r>
            <a:r>
              <a:rPr lang="ru-RU" dirty="0" smtClean="0"/>
              <a:t>.</a:t>
            </a:r>
            <a:endParaRPr lang="ru-RU" dirty="0"/>
          </a:p>
        </p:txBody>
      </p:sp>
    </p:spTree>
    <p:extLst>
      <p:ext uri="{BB962C8B-B14F-4D97-AF65-F5344CB8AC3E}">
        <p14:creationId xmlns:p14="http://schemas.microsoft.com/office/powerpoint/2010/main" val="5665720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1408472" y="288925"/>
            <a:ext cx="9375056" cy="5888038"/>
          </a:xfrm>
          <a:prstGeom prst="rect">
            <a:avLst/>
          </a:prstGeom>
        </p:spPr>
      </p:pic>
    </p:spTree>
    <p:extLst>
      <p:ext uri="{BB962C8B-B14F-4D97-AF65-F5344CB8AC3E}">
        <p14:creationId xmlns:p14="http://schemas.microsoft.com/office/powerpoint/2010/main" val="360838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5"/>
          <p:cNvPicPr>
            <a:picLocks noGrp="1"/>
          </p:cNvPicPr>
          <p:nvPr>
            <p:ph idx="1"/>
          </p:nvPr>
        </p:nvPicPr>
        <p:blipFill>
          <a:blip r:embed="rId2" cstate="print"/>
          <a:stretch>
            <a:fillRect/>
          </a:stretch>
        </p:blipFill>
        <p:spPr>
          <a:xfrm>
            <a:off x="2931819" y="884065"/>
            <a:ext cx="6092972" cy="4351338"/>
          </a:xfrm>
          <a:prstGeom prst="rect">
            <a:avLst/>
          </a:prstGeom>
        </p:spPr>
      </p:pic>
    </p:spTree>
    <p:extLst>
      <p:ext uri="{BB962C8B-B14F-4D97-AF65-F5344CB8AC3E}">
        <p14:creationId xmlns:p14="http://schemas.microsoft.com/office/powerpoint/2010/main" val="32073652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3065308" y="1013774"/>
            <a:ext cx="4950432" cy="4351338"/>
          </a:xfrm>
          <a:prstGeom prst="rect">
            <a:avLst/>
          </a:prstGeom>
        </p:spPr>
      </p:pic>
    </p:spTree>
    <p:extLst>
      <p:ext uri="{BB962C8B-B14F-4D97-AF65-F5344CB8AC3E}">
        <p14:creationId xmlns:p14="http://schemas.microsoft.com/office/powerpoint/2010/main" val="1879162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70916"/>
            <a:ext cx="10515600" cy="6006047"/>
          </a:xfrm>
        </p:spPr>
        <p:txBody>
          <a:bodyPr>
            <a:normAutofit fontScale="77500" lnSpcReduction="20000"/>
          </a:bodyPr>
          <a:lstStyle/>
          <a:p>
            <a:r>
              <a:rPr lang="ru-RU" dirty="0"/>
              <a:t>В соответствии с абзацем 1 пункта 97(1) Порядка участники ГИА вправе  в дополнительные дни по своему желанию один раз пересдать ЕГЭ по одному учебному предмету по своему выбору из числа учебных предметов, сданных  в текущем году (году сдачи экзамена), а также из числа учебных предметов, сданных в X классе в случае, установленном абзацем первым пункта 8 Порядка.</a:t>
            </a:r>
          </a:p>
          <a:p>
            <a:r>
              <a:rPr lang="ru-RU" dirty="0"/>
              <a:t>Согласно пункту 8 Порядка лица, указанные в пункте 7 Порядка, получившие допуск к ГИА в соответствии с требованиями пункта 8 Порядка, являются участниками ГИА. Таким образом, нормы, установленные Изменениями, распространяются только на лиц, являющихся в текущем году участниками ГИА, т.е. выпускниками текущего года (далее – выпускники 11 классов).  </a:t>
            </a:r>
          </a:p>
          <a:p>
            <a:r>
              <a:rPr lang="ru-RU" dirty="0"/>
              <a:t>При этом выпускники 11 классов, которые в прошлом году, обучаясь  в 10 классе, сдали по своему выбору ЕГЭ по отдельным учебным предметам, могут выбрать для пересдачи в текущем году один из тех предметов, которые были сданы в прошлом году (году обучения в 10 классе) или из числа сданных в текущем году.  </a:t>
            </a:r>
          </a:p>
          <a:p>
            <a:r>
              <a:rPr lang="ru-RU" dirty="0"/>
              <a:t>Обучающиеся 10 классов, сдающие ЕГЭ по отдельным учебным предметам, освоение которых завершилось ранее, не являются участниками ГИА в соответствии с Порядком, и, таким образом, в 10 классе не смогут пересдать в дополнительный день проведения ЕГЭ один из экзаменов. Такая возможность будет им предоставлена, когда такой участник перейдет  в категорию «участник ГИА». </a:t>
            </a:r>
          </a:p>
        </p:txBody>
      </p:sp>
    </p:spTree>
    <p:extLst>
      <p:ext uri="{BB962C8B-B14F-4D97-AF65-F5344CB8AC3E}">
        <p14:creationId xmlns:p14="http://schemas.microsoft.com/office/powerpoint/2010/main" val="639627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0197974" cy="703183"/>
          </a:xfrm>
        </p:spPr>
        <p:txBody>
          <a:bodyPr>
            <a:normAutofit fontScale="90000"/>
          </a:bodyPr>
          <a:lstStyle/>
          <a:p>
            <a:r>
              <a:rPr lang="ru-RU" sz="2800" dirty="0" smtClean="0"/>
              <a:t>По вопросу перечня учебных предметов, из числа которых участником ГИА может быть принято решение о пересдаче, сообщаем следующее.</a:t>
            </a:r>
            <a:endParaRPr lang="ru-RU" sz="2800" dirty="0"/>
          </a:p>
        </p:txBody>
      </p:sp>
      <p:sp>
        <p:nvSpPr>
          <p:cNvPr id="3" name="Объект 2"/>
          <p:cNvSpPr>
            <a:spLocks noGrp="1"/>
          </p:cNvSpPr>
          <p:nvPr>
            <p:ph idx="1"/>
          </p:nvPr>
        </p:nvSpPr>
        <p:spPr>
          <a:xfrm>
            <a:off x="838200" y="703183"/>
            <a:ext cx="10515600" cy="5473780"/>
          </a:xfrm>
        </p:spPr>
        <p:txBody>
          <a:bodyPr>
            <a:normAutofit fontScale="70000" lnSpcReduction="20000"/>
          </a:bodyPr>
          <a:lstStyle/>
          <a:p>
            <a:r>
              <a:rPr lang="ru-RU" dirty="0" smtClean="0"/>
              <a:t>Выпускники 11 классов имеют возможность пересдать любой учебный предмет из числа тех, что участник ГИА уже сдал, вне зависимости от полученного результата, в том числе неудовлетворительного (ниже минимального установленного балла).</a:t>
            </a:r>
          </a:p>
          <a:p>
            <a:r>
              <a:rPr lang="ru-RU" dirty="0" smtClean="0"/>
              <a:t>Выпускники 11 классов также могут пересдать один из обязательных учебных предметов (русский язык или математика), независимо от того, пересдавал ли он в соответствии с пунктом 55 Порядка в резервные сроки соответствующего периода обязательный учебный предмет, по которому был получен неудовлетворительный результат, или нет.</a:t>
            </a:r>
          </a:p>
          <a:p>
            <a:r>
              <a:rPr lang="ru-RU" dirty="0" smtClean="0"/>
              <a:t>При принятии решения пересдать ГИА в форме ЕГЭ по математике выпускник 11 класса имеет право изменить уровень ЕГЭ по математике (с базового уровня на профильный либо, наоборот, с профильного уровня на базовый) в соответствии с абзацем 2 пункта 97(1) Порядка.</a:t>
            </a:r>
          </a:p>
          <a:p>
            <a:r>
              <a:rPr lang="ru-RU" dirty="0" smtClean="0"/>
              <a:t>Например, если в основные сроки основного периода выпускник 11 класса успешно сдал ЕГЭ по математике, но получил неудовлетворительный результат ЕГЭ по русскому языку, он повторно допускается к экзамену по русскому языку в резервные сроки основного периода.</a:t>
            </a:r>
          </a:p>
          <a:p>
            <a:r>
              <a:rPr lang="ru-RU" dirty="0"/>
              <a:t>При получении повторного неудовлетворительного результата ЕГЭ по русскому языку в резервные сроки основного периода выпускник 11 класса также может выбрать русский язык в качестве учебного предмета для пересдачи в дополнительный день. </a:t>
            </a:r>
          </a:p>
          <a:p>
            <a:r>
              <a:rPr lang="ru-RU" dirty="0"/>
              <a:t>Если выпускник 11 класса вновь не получает удовлетворительный результат, он может быть повторно допущен к ГИА в форме ЕГЭ по русскому языку в дополнительный период (в сентябре) в соответствии с пунктом 94 Порядка.</a:t>
            </a:r>
          </a:p>
          <a:p>
            <a:endParaRPr lang="ru-RU" dirty="0" smtClean="0"/>
          </a:p>
          <a:p>
            <a:endParaRPr lang="ru-RU" dirty="0"/>
          </a:p>
        </p:txBody>
      </p:sp>
    </p:spTree>
    <p:extLst>
      <p:ext uri="{BB962C8B-B14F-4D97-AF65-F5344CB8AC3E}">
        <p14:creationId xmlns:p14="http://schemas.microsoft.com/office/powerpoint/2010/main" val="2478610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88887" y="271604"/>
            <a:ext cx="10864913" cy="5905359"/>
          </a:xfrm>
        </p:spPr>
        <p:txBody>
          <a:bodyPr>
            <a:normAutofit fontScale="77500" lnSpcReduction="20000"/>
          </a:bodyPr>
          <a:lstStyle/>
          <a:p>
            <a:r>
              <a:rPr lang="ru-RU" dirty="0" smtClean="0"/>
              <a:t>Если выпускник 11 класса в основные сроки соответствующего периода не сдал ГИА по обоим обязательным учебным предметам, он может пересдать один учебный предмет в дополнительный день, а второй обязательный учебный предмет пересдать в сентябре в соответствии с пунктом 94 Порядка. Обращаем внимание на то, что в сентябре проводится ЕГЭ по математике только базового уровня.</a:t>
            </a:r>
          </a:p>
          <a:p>
            <a:r>
              <a:rPr lang="ru-RU" dirty="0" smtClean="0"/>
              <a:t>Если выпускник 11 класса получил неудовлетворительные результаты по одному обязательному учебному предмету и одному учебному предмету по выбору, он самостоятельно принимает решение какой учебный предмет пересдать в дополнительный день. Так, например, если выпускник 11 класса получил неудовлетворительные результаты по русскому языку и биологии, он может принять решение о пересдаче ГИА в форме ЕГЭ по русскому языку в резервные сроки основного периода в соответствии с пунктом 55 Порядка и пересдать ЕГЭ по биологии в дополнительный день в соответствии с пунктом 97(1) Порядка.</a:t>
            </a:r>
          </a:p>
          <a:p>
            <a:r>
              <a:rPr lang="ru-RU" dirty="0" smtClean="0"/>
              <a:t>Если выпускник 11 класса получил неудовлетворительные результаты по обоим обязательным учебным предметам и одному учебному предмету по выбору, то он может принять решение о пересдаче в дополнительные дни либо одного из обязательных учебных предметов (второй обязательный учебный предмет будет пересдаваться таким выпускником 11 класса в дополнительный период в сентябре в соответствии с пунктом 94 Порядка), либо пересдать в дополнительный день учебный предмет по выбору, а обязательные учебные предметы пересдать в дополнительный период в сентябре в соответствии с пунктом 94 Порядка.</a:t>
            </a:r>
            <a:endParaRPr lang="ru-RU" dirty="0"/>
          </a:p>
        </p:txBody>
      </p:sp>
    </p:spTree>
    <p:extLst>
      <p:ext uri="{BB962C8B-B14F-4D97-AF65-F5344CB8AC3E}">
        <p14:creationId xmlns:p14="http://schemas.microsoft.com/office/powerpoint/2010/main" val="18120194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70780" y="443620"/>
            <a:ext cx="10883020" cy="5733343"/>
          </a:xfrm>
        </p:spPr>
        <p:txBody>
          <a:bodyPr>
            <a:normAutofit fontScale="85000" lnSpcReduction="20000"/>
          </a:bodyPr>
          <a:lstStyle/>
          <a:p>
            <a:r>
              <a:rPr lang="ru-RU" b="1" dirty="0"/>
              <a:t>По вопросу пересдачи ЕГЭ по иностранным языкам сообщаем следующее. </a:t>
            </a:r>
            <a:r>
              <a:rPr lang="ru-RU" dirty="0"/>
              <a:t>Экзамен по иностранному языку включает в себя два раздела: письменная и устная части. При принятии выпускником 11 класса решения о пересдаче ЕГЭ по иностранному языку, аннулированию подлежит первый полученный результат и письменной, и устной частей соответствующего экзамена. Таким образом, пересдаются оба раздела ЕГЭ по иностранному языку: в 2024 году письменную часть выпускник 11 класса проходит </a:t>
            </a:r>
            <a:r>
              <a:rPr lang="ru-RU" dirty="0" smtClean="0"/>
              <a:t>3 </a:t>
            </a:r>
            <a:r>
              <a:rPr lang="ru-RU" dirty="0"/>
              <a:t>июля </a:t>
            </a:r>
            <a:r>
              <a:rPr lang="ru-RU" dirty="0" smtClean="0"/>
              <a:t>2025 </a:t>
            </a:r>
            <a:r>
              <a:rPr lang="ru-RU" dirty="0"/>
              <a:t>г., устную часть – </a:t>
            </a:r>
            <a:r>
              <a:rPr lang="ru-RU" dirty="0" smtClean="0"/>
              <a:t>4 </a:t>
            </a:r>
            <a:r>
              <a:rPr lang="ru-RU" dirty="0"/>
              <a:t>июля </a:t>
            </a:r>
            <a:r>
              <a:rPr lang="ru-RU" dirty="0" smtClean="0"/>
              <a:t>2025 </a:t>
            </a:r>
            <a:r>
              <a:rPr lang="ru-RU" dirty="0"/>
              <a:t>г. </a:t>
            </a:r>
          </a:p>
          <a:p>
            <a:r>
              <a:rPr lang="ru-RU" b="1" dirty="0"/>
              <a:t>По вопросу аннулирования предыдущего результата ЕГЭ по соответствующему учебному предмету сообщаем следующее. </a:t>
            </a:r>
            <a:endParaRPr lang="ru-RU" dirty="0"/>
          </a:p>
          <a:p>
            <a:r>
              <a:rPr lang="ru-RU" dirty="0" smtClean="0"/>
              <a:t>Предыдущие (первые) результаты ЕГЭ аннулируются в день утверждения нового результата по соответствующему учебному предмету.</a:t>
            </a:r>
          </a:p>
          <a:p>
            <a:r>
              <a:rPr lang="ru-RU" dirty="0"/>
              <a:t>В случае если участник ГИА не явился на пересдачу или не завершил выполнение экзаменационной работы по уважительным причинам (болезнь или иные обстоятельства), подтвержденным документально, предыдущий полученный результат ЕГЭ по данному учебному предмету сохраняется без принятия решения председателем государственной экзаменационной комиссии субъекта Российской Федерации (далее – ГЭК) о его аннулировании. </a:t>
            </a:r>
          </a:p>
          <a:p>
            <a:endParaRPr lang="ru-RU" dirty="0"/>
          </a:p>
        </p:txBody>
      </p:sp>
    </p:spTree>
    <p:extLst>
      <p:ext uri="{BB962C8B-B14F-4D97-AF65-F5344CB8AC3E}">
        <p14:creationId xmlns:p14="http://schemas.microsoft.com/office/powerpoint/2010/main" val="22780432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1111" y="123914"/>
            <a:ext cx="9629775" cy="461665"/>
          </a:xfrm>
          <a:prstGeom prst="rect">
            <a:avLst/>
          </a:prstGeom>
          <a:noFill/>
        </p:spPr>
        <p:txBody>
          <a:bodyPr wrap="square" rtlCol="0">
            <a:spAutoFit/>
          </a:bodyPr>
          <a:lstStyle/>
          <a:p>
            <a:pPr algn="ctr"/>
            <a:r>
              <a:rPr lang="ru-RU" sz="2400" b="1" dirty="0" smtClean="0"/>
              <a:t>Пересдача ЕГЭ в дополнительные дни основного периода  </a:t>
            </a:r>
            <a:endParaRPr lang="ru-RU" sz="2400" b="1" dirty="0"/>
          </a:p>
        </p:txBody>
      </p:sp>
      <p:sp>
        <p:nvSpPr>
          <p:cNvPr id="3" name="Прямоугольник 2"/>
          <p:cNvSpPr/>
          <p:nvPr/>
        </p:nvSpPr>
        <p:spPr>
          <a:xfrm>
            <a:off x="419100" y="740539"/>
            <a:ext cx="11687174" cy="1046440"/>
          </a:xfrm>
          <a:prstGeom prst="rect">
            <a:avLst/>
          </a:prstGeom>
        </p:spPr>
        <p:txBody>
          <a:bodyPr wrap="square">
            <a:spAutoFit/>
          </a:bodyPr>
          <a:lstStyle/>
          <a:p>
            <a:r>
              <a:rPr lang="ru-RU" b="1" dirty="0">
                <a:solidFill>
                  <a:srgbClr val="000000"/>
                </a:solidFill>
              </a:rPr>
              <a:t>3 июля </a:t>
            </a:r>
            <a:r>
              <a:rPr lang="ru-RU" dirty="0">
                <a:solidFill>
                  <a:srgbClr val="000000"/>
                </a:solidFill>
              </a:rPr>
              <a:t>(четверг) — иностранные языки </a:t>
            </a:r>
            <a:r>
              <a:rPr lang="ru-RU" dirty="0" smtClean="0">
                <a:solidFill>
                  <a:srgbClr val="000000"/>
                </a:solidFill>
              </a:rPr>
              <a:t>(</a:t>
            </a:r>
            <a:r>
              <a:rPr lang="ru-RU" dirty="0">
                <a:solidFill>
                  <a:srgbClr val="000000"/>
                </a:solidFill>
              </a:rPr>
              <a:t>письменная часть), информатика, литература, русский язык, физика, химия;</a:t>
            </a:r>
            <a:r>
              <a:rPr lang="ru-RU" dirty="0"/>
              <a:t/>
            </a:r>
            <a:br>
              <a:rPr lang="ru-RU" dirty="0"/>
            </a:br>
            <a:r>
              <a:rPr lang="ru-RU" sz="800" dirty="0"/>
              <a:t/>
            </a:r>
            <a:br>
              <a:rPr lang="ru-RU" sz="800" dirty="0"/>
            </a:br>
            <a:r>
              <a:rPr lang="ru-RU" b="1" dirty="0">
                <a:solidFill>
                  <a:srgbClr val="000000"/>
                </a:solidFill>
              </a:rPr>
              <a:t>4 июля </a:t>
            </a:r>
            <a:r>
              <a:rPr lang="ru-RU" dirty="0">
                <a:solidFill>
                  <a:srgbClr val="000000"/>
                </a:solidFill>
              </a:rPr>
              <a:t>(пятница) — биология, география, ЕГЭ по математике базового уровня, ЕГЭ по математике профильного уровня, иностранные языки </a:t>
            </a:r>
            <a:r>
              <a:rPr lang="ru-RU" dirty="0" smtClean="0">
                <a:solidFill>
                  <a:srgbClr val="000000"/>
                </a:solidFill>
              </a:rPr>
              <a:t>(</a:t>
            </a:r>
            <a:r>
              <a:rPr lang="ru-RU" dirty="0">
                <a:solidFill>
                  <a:srgbClr val="000000"/>
                </a:solidFill>
              </a:rPr>
              <a:t>устная часть), история, обществознание.</a:t>
            </a:r>
            <a:endParaRPr lang="ru-RU" dirty="0"/>
          </a:p>
        </p:txBody>
      </p:sp>
      <p:sp>
        <p:nvSpPr>
          <p:cNvPr id="5" name="Объект 4"/>
          <p:cNvSpPr>
            <a:spLocks noGrp="1"/>
          </p:cNvSpPr>
          <p:nvPr>
            <p:ph idx="1"/>
          </p:nvPr>
        </p:nvSpPr>
        <p:spPr>
          <a:xfrm>
            <a:off x="285749" y="2021176"/>
            <a:ext cx="11820525" cy="3893850"/>
          </a:xfrm>
        </p:spPr>
        <p:txBody>
          <a:bodyPr>
            <a:normAutofit/>
          </a:bodyPr>
          <a:lstStyle/>
          <a:p>
            <a:pPr>
              <a:lnSpc>
                <a:spcPct val="110000"/>
              </a:lnSpc>
            </a:pPr>
            <a:r>
              <a:rPr lang="ru-RU" sz="2000" dirty="0" smtClean="0"/>
              <a:t>Всем </a:t>
            </a:r>
            <a:r>
              <a:rPr lang="ru-RU" sz="2000" dirty="0"/>
              <a:t>выпускникам текущего года, сдававшим ЕГЭ</a:t>
            </a:r>
            <a:r>
              <a:rPr lang="ru-RU" sz="2000" dirty="0" smtClean="0"/>
              <a:t>, </a:t>
            </a:r>
            <a:r>
              <a:rPr lang="ru-RU" sz="2000" dirty="0"/>
              <a:t>предоставляется в</a:t>
            </a:r>
            <a:r>
              <a:rPr lang="ru-RU" sz="2000" dirty="0" smtClean="0"/>
              <a:t>озможность пересдать </a:t>
            </a:r>
            <a:br>
              <a:rPr lang="ru-RU" sz="2000" dirty="0" smtClean="0"/>
            </a:br>
            <a:r>
              <a:rPr lang="ru-RU" sz="2000" b="1" cap="small" dirty="0" smtClean="0"/>
              <a:t>один</a:t>
            </a:r>
            <a:r>
              <a:rPr lang="ru-RU" sz="2000" b="1" dirty="0" smtClean="0"/>
              <a:t> предмет по своему выбору</a:t>
            </a:r>
            <a:r>
              <a:rPr lang="ru-RU" sz="2000" dirty="0" smtClean="0"/>
              <a:t>, в том числе тот, который был сдан в 10 классе. </a:t>
            </a:r>
            <a:endParaRPr lang="ru-RU" sz="2000" dirty="0"/>
          </a:p>
          <a:p>
            <a:pPr marL="0" indent="0">
              <a:lnSpc>
                <a:spcPct val="110000"/>
              </a:lnSpc>
              <a:spcBef>
                <a:spcPts val="600"/>
              </a:spcBef>
              <a:buNone/>
            </a:pPr>
            <a:r>
              <a:rPr lang="ru-RU" sz="2000" dirty="0" smtClean="0"/>
              <a:t>   Для пересдачи ЕГЭ по математике выпускник вправе </a:t>
            </a:r>
            <a:r>
              <a:rPr lang="ru-RU" sz="2000" dirty="0"/>
              <a:t>изменить сданный уровень ЕГЭ по математике</a:t>
            </a:r>
            <a:r>
              <a:rPr lang="ru-RU" sz="2000" dirty="0" smtClean="0"/>
              <a:t>.</a:t>
            </a:r>
          </a:p>
          <a:p>
            <a:pPr marL="0" indent="0" algn="r">
              <a:lnSpc>
                <a:spcPct val="110000"/>
              </a:lnSpc>
              <a:spcBef>
                <a:spcPts val="600"/>
              </a:spcBef>
              <a:buNone/>
            </a:pPr>
            <a:r>
              <a:rPr lang="ru-RU" sz="1800" i="1" dirty="0" smtClean="0"/>
              <a:t>(пункт 97(1) Порядка ГИА-11).</a:t>
            </a:r>
          </a:p>
          <a:p>
            <a:pPr marL="0" indent="0">
              <a:lnSpc>
                <a:spcPct val="110000"/>
              </a:lnSpc>
              <a:spcBef>
                <a:spcPts val="600"/>
              </a:spcBef>
              <a:buNone/>
            </a:pPr>
            <a:r>
              <a:rPr lang="ru-RU" sz="1800" i="1" dirty="0" smtClean="0"/>
              <a:t> </a:t>
            </a:r>
            <a:r>
              <a:rPr lang="ru-RU" sz="2000" dirty="0" smtClean="0"/>
              <a:t>Для пересдачи ЕГЭ по учебному предмету выпускнику необходимо подать заявление в ГЭК (</a:t>
            </a:r>
            <a:r>
              <a:rPr lang="ru-RU" sz="2000" dirty="0"/>
              <a:t>по математике в заявлении указывается также уровень </a:t>
            </a:r>
            <a:r>
              <a:rPr lang="ru-RU" sz="2000" dirty="0" smtClean="0"/>
              <a:t>- базовый </a:t>
            </a:r>
            <a:r>
              <a:rPr lang="ru-RU" sz="2000" dirty="0"/>
              <a:t>или профильный</a:t>
            </a:r>
            <a:r>
              <a:rPr lang="ru-RU" sz="2000" dirty="0" smtClean="0"/>
              <a:t>). </a:t>
            </a:r>
          </a:p>
        </p:txBody>
      </p:sp>
      <p:sp>
        <p:nvSpPr>
          <p:cNvPr id="8" name="TextBox 7"/>
          <p:cNvSpPr txBox="1"/>
          <p:nvPr/>
        </p:nvSpPr>
        <p:spPr>
          <a:xfrm>
            <a:off x="876298" y="5991820"/>
            <a:ext cx="10439400" cy="707886"/>
          </a:xfrm>
          <a:prstGeom prst="rect">
            <a:avLst/>
          </a:prstGeom>
          <a:solidFill>
            <a:schemeClr val="accent6">
              <a:lumMod val="20000"/>
              <a:lumOff val="80000"/>
            </a:schemeClr>
          </a:solidFill>
        </p:spPr>
        <p:txBody>
          <a:bodyPr wrap="square" rtlCol="0">
            <a:spAutoFit/>
          </a:bodyPr>
          <a:lstStyle/>
          <a:p>
            <a:r>
              <a:rPr lang="ru-RU" sz="2000" dirty="0"/>
              <a:t>Важно! Действителен будет только результат пересдачи. Первый полученный результат по пересдаваемому предмету будет </a:t>
            </a:r>
            <a:r>
              <a:rPr lang="ru-RU" sz="2000" dirty="0" smtClean="0"/>
              <a:t>аннулирован </a:t>
            </a:r>
            <a:r>
              <a:rPr lang="ru-RU" sz="2000" i="1" dirty="0"/>
              <a:t>(пункт 97(3) Порядка ГИА-11</a:t>
            </a:r>
            <a:r>
              <a:rPr lang="ru-RU" sz="2000" i="1" dirty="0" smtClean="0"/>
              <a:t>)</a:t>
            </a:r>
            <a:endParaRPr lang="ru-RU" sz="2000" dirty="0"/>
          </a:p>
        </p:txBody>
      </p:sp>
    </p:spTree>
    <p:extLst>
      <p:ext uri="{BB962C8B-B14F-4D97-AF65-F5344CB8AC3E}">
        <p14:creationId xmlns:p14="http://schemas.microsoft.com/office/powerpoint/2010/main" val="31013130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C00000"/>
                </a:solidFill>
              </a:rPr>
              <a:t>КАТЕГОРИЧЕСКИ</a:t>
            </a:r>
            <a:r>
              <a:rPr lang="ru-RU" b="1" dirty="0" smtClean="0">
                <a:solidFill>
                  <a:srgbClr val="FF0000"/>
                </a:solidFill>
              </a:rPr>
              <a:t> </a:t>
            </a:r>
            <a:r>
              <a:rPr lang="ru-RU" b="1" u="sng" dirty="0" smtClean="0">
                <a:solidFill>
                  <a:srgbClr val="FF0000"/>
                </a:solidFill>
              </a:rPr>
              <a:t>НЕ ДОПУСКАЕТСЯ!!!</a:t>
            </a:r>
            <a:endParaRPr lang="ru-RU" b="1" u="sng" dirty="0">
              <a:solidFill>
                <a:srgbClr val="FF0000"/>
              </a:solidFill>
            </a:endParaRPr>
          </a:p>
        </p:txBody>
      </p:sp>
      <p:sp>
        <p:nvSpPr>
          <p:cNvPr id="3" name="Объект 2"/>
          <p:cNvSpPr>
            <a:spLocks noGrp="1"/>
          </p:cNvSpPr>
          <p:nvPr>
            <p:ph idx="1"/>
          </p:nvPr>
        </p:nvSpPr>
        <p:spPr/>
        <p:txBody>
          <a:bodyPr/>
          <a:lstStyle/>
          <a:p>
            <a:r>
              <a:rPr lang="ru-RU" dirty="0"/>
              <a:t>участие в экзаменах категорий участников ГИА, не предусмотренных Порядком </a:t>
            </a:r>
            <a:r>
              <a:rPr lang="ru-RU" dirty="0" smtClean="0"/>
              <a:t>проведения ГИА</a:t>
            </a:r>
          </a:p>
          <a:p>
            <a:r>
              <a:rPr lang="ru-RU" dirty="0" smtClean="0"/>
              <a:t>пересдача </a:t>
            </a:r>
            <a:r>
              <a:rPr lang="ru-RU" dirty="0"/>
              <a:t>ЕГЭ участником ГИА более чем по одному учебному </a:t>
            </a:r>
            <a:r>
              <a:rPr lang="ru-RU" dirty="0" smtClean="0"/>
              <a:t>предмету</a:t>
            </a:r>
          </a:p>
          <a:p>
            <a:r>
              <a:rPr lang="ru-RU" dirty="0"/>
              <a:t>использование дополнительных дней проведения ЕГЭ как резервных дней;</a:t>
            </a:r>
          </a:p>
          <a:p>
            <a:r>
              <a:rPr lang="ru-RU" dirty="0"/>
              <a:t>участие в экзаменах удаленных нарушителей Порядка;</a:t>
            </a:r>
          </a:p>
        </p:txBody>
      </p:sp>
    </p:spTree>
    <p:extLst>
      <p:ext uri="{BB962C8B-B14F-4D97-AF65-F5344CB8AC3E}">
        <p14:creationId xmlns:p14="http://schemas.microsoft.com/office/powerpoint/2010/main" val="30642564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ПОДГОТОВИТЕЛЬНАЯ РАБОТА </a:t>
            </a:r>
            <a:endParaRPr lang="ru-RU" dirty="0"/>
          </a:p>
        </p:txBody>
      </p:sp>
      <p:sp>
        <p:nvSpPr>
          <p:cNvPr id="3" name="Объект 2"/>
          <p:cNvSpPr>
            <a:spLocks noGrp="1"/>
          </p:cNvSpPr>
          <p:nvPr>
            <p:ph idx="1"/>
          </p:nvPr>
        </p:nvSpPr>
        <p:spPr/>
        <p:txBody>
          <a:bodyPr>
            <a:normAutofit lnSpcReduction="10000"/>
          </a:bodyPr>
          <a:lstStyle/>
          <a:p>
            <a:r>
              <a:rPr lang="ru-RU" dirty="0" smtClean="0"/>
              <a:t>1. Предупредить работников ППЭ о работе ППЭ 03-04 июля </a:t>
            </a:r>
          </a:p>
          <a:p>
            <a:r>
              <a:rPr lang="ru-RU" dirty="0" smtClean="0"/>
              <a:t>2. Провести информационно-разъяснительную работу с обучающимися и родителями: о Порядке пересдачи в дополнительные дни, о сроках подачи заявлений, об аннулировании предыдущих результатов в случае участия в пересдаче. </a:t>
            </a:r>
          </a:p>
          <a:p>
            <a:r>
              <a:rPr lang="ru-RU" dirty="0" smtClean="0"/>
              <a:t>Не препятствовать подаче заявлений на пересдачу. </a:t>
            </a:r>
          </a:p>
          <a:p>
            <a:r>
              <a:rPr lang="ru-RU" dirty="0" smtClean="0"/>
              <a:t>3. Предварительно спланировать ППЭ, аудитории, работников</a:t>
            </a:r>
          </a:p>
          <a:p>
            <a:r>
              <a:rPr lang="ru-RU" dirty="0" smtClean="0"/>
              <a:t>4. ОБЯЗАТЕЛЬНО: спланировать участие общественных наблюдателей! </a:t>
            </a:r>
            <a:endParaRPr lang="ru-RU" dirty="0"/>
          </a:p>
        </p:txBody>
      </p:sp>
    </p:spTree>
    <p:extLst>
      <p:ext uri="{BB962C8B-B14F-4D97-AF65-F5344CB8AC3E}">
        <p14:creationId xmlns:p14="http://schemas.microsoft.com/office/powerpoint/2010/main" val="10154586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571694849"/>
              </p:ext>
            </p:extLst>
          </p:nvPr>
        </p:nvGraphicFramePr>
        <p:xfrm>
          <a:off x="1086417" y="208296"/>
          <a:ext cx="9469926" cy="6302684"/>
        </p:xfrm>
        <a:graphic>
          <a:graphicData uri="http://schemas.openxmlformats.org/drawingml/2006/table">
            <a:tbl>
              <a:tblPr firstRow="1" firstCol="1" bandRow="1"/>
              <a:tblGrid>
                <a:gridCol w="3635258"/>
                <a:gridCol w="2917334"/>
                <a:gridCol w="2917334"/>
              </a:tblGrid>
              <a:tr h="140607">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Мероприятия/дата экзамена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03.07.2025г.</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04.07.2025г</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6679">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Экзамены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Иностранные языки (письменная часть), информатика, литература, русский язык, физика, химия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Биология, география, математика (базовый уровень), математика (профильный уровень), иностранные языки (устная часть), история, обществознание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4250">
                <a:tc>
                  <a:txBody>
                    <a:bodyPr/>
                    <a:lstStyle/>
                    <a:p>
                      <a:pPr marL="457200" algn="just">
                        <a:lnSpc>
                          <a:spcPct val="107000"/>
                        </a:lnSpc>
                        <a:spcAft>
                          <a:spcPts val="0"/>
                        </a:spcAft>
                      </a:pPr>
                      <a:r>
                        <a:rPr lang="ru-RU" sz="1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Подача  заявлений участниками  в образовательную организацию, где зарегистрирован на ГИА, не участвующих в резервных днях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 25.06.2025</a:t>
                      </a:r>
                    </a:p>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Дату приема заявления ставим 25.06.2025г.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843643">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Подача  заявлений участниками  в образовательную организацию, где зарегистрирован на ГИА, участвующих в рез днях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С 25 июня 2025 г. до  30 июня  2025 г. (включительно)</a:t>
                      </a:r>
                    </a:p>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562429">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Планирование на уровне МСУ: ППЭ, аудиторий, назначение участников и работников на экзамены,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Основное планирование – до 25.06. 2025г. </a:t>
                      </a:r>
                    </a:p>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Дополнительное планирование – по 30.06.2025г. по мере поступления заявлений  </a:t>
                      </a:r>
                    </a:p>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703036">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Экспорт файлов в РЦОИ при приеме заявлений и планировании на 28.06.2024/29.06.2024</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 конца рабочего дня  25.06.2025- основное планирование. </a:t>
                      </a:r>
                    </a:p>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Дополнительное планирование- по мере необходимости до 30.06.2025г</a:t>
                      </a:r>
                    </a:p>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562429">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Планирование и проверка на уровне  РЦОИ, загрузка в ФИС , выгрузка в МСУ уведомлений</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smtClean="0">
                          <a:effectLst/>
                          <a:latin typeface="Times New Roman" panose="02020603050405020304" pitchFamily="18" charset="0"/>
                          <a:ea typeface="Calibri" panose="020F0502020204030204" pitchFamily="34" charset="0"/>
                          <a:cs typeface="Times New Roman" panose="02020603050405020304" pitchFamily="18" charset="0"/>
                        </a:rPr>
                        <a:t>До 01.07.2025.до </a:t>
                      </a: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12-00</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smtClean="0">
                          <a:effectLst/>
                          <a:latin typeface="Times New Roman" panose="02020603050405020304" pitchFamily="18" charset="0"/>
                          <a:ea typeface="Calibri" panose="020F0502020204030204" pitchFamily="34" charset="0"/>
                          <a:cs typeface="Times New Roman" panose="02020603050405020304" pitchFamily="18" charset="0"/>
                        </a:rPr>
                        <a:t>До 02.07.2025г </a:t>
                      </a: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 12-00</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214">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Выверка уведомлений . СБ-04</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smtClean="0">
                          <a:effectLst/>
                          <a:latin typeface="Times New Roman" panose="02020603050405020304" pitchFamily="18" charset="0"/>
                          <a:ea typeface="Calibri" panose="020F0502020204030204" pitchFamily="34" charset="0"/>
                          <a:cs typeface="Times New Roman" panose="02020603050405020304" pitchFamily="18" charset="0"/>
                        </a:rPr>
                        <a:t>До 01.07.25 </a:t>
                      </a: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 14-00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smtClean="0">
                          <a:effectLst/>
                          <a:latin typeface="Times New Roman" panose="02020603050405020304" pitchFamily="18" charset="0"/>
                          <a:ea typeface="Calibri" panose="020F0502020204030204" pitchFamily="34" charset="0"/>
                          <a:cs typeface="Times New Roman" panose="02020603050405020304" pitchFamily="18" charset="0"/>
                        </a:rPr>
                        <a:t>До 02.07.25 </a:t>
                      </a: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 14-00</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607">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Рассадка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a:effectLst/>
                          <a:latin typeface="Times New Roman" panose="02020603050405020304" pitchFamily="18" charset="0"/>
                          <a:ea typeface="Calibri" panose="020F0502020204030204" pitchFamily="34" charset="0"/>
                          <a:cs typeface="Times New Roman" panose="02020603050405020304" pitchFamily="18" charset="0"/>
                        </a:rPr>
                        <a:t>01.07.25 14-30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02.07.25 14-30</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607">
                <a:tc>
                  <a:txBody>
                    <a:bodyPr/>
                    <a:lstStyle/>
                    <a:p>
                      <a:pPr marL="457200" algn="just">
                        <a:lnSpc>
                          <a:spcPct val="107000"/>
                        </a:lnSpc>
                        <a:spcAft>
                          <a:spcPts val="0"/>
                        </a:spcAft>
                      </a:pPr>
                      <a:r>
                        <a:rPr lang="ru-RU"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ТП и КТГ </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a:effectLst/>
                          <a:latin typeface="Times New Roman" panose="02020603050405020304" pitchFamily="18" charset="0"/>
                          <a:ea typeface="Calibri" panose="020F0502020204030204" pitchFamily="34" charset="0"/>
                          <a:cs typeface="Times New Roman" panose="02020603050405020304" pitchFamily="18" charset="0"/>
                        </a:rPr>
                        <a:t>До 15-00 02.07.2025</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07000"/>
                        </a:lnSpc>
                        <a:spcAft>
                          <a:spcPts val="0"/>
                        </a:spcAft>
                      </a:pPr>
                      <a:r>
                        <a:rPr lang="ru-RU" sz="1200" b="1" dirty="0">
                          <a:effectLst/>
                          <a:latin typeface="Times New Roman" panose="02020603050405020304" pitchFamily="18" charset="0"/>
                          <a:ea typeface="Calibri" panose="020F0502020204030204" pitchFamily="34" charset="0"/>
                          <a:cs typeface="Times New Roman" panose="02020603050405020304" pitchFamily="18" charset="0"/>
                        </a:rPr>
                        <a:t>До 15-00 03.07.2025</a:t>
                      </a:r>
                    </a:p>
                  </a:txBody>
                  <a:tcPr marL="49272" marR="492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82703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 ДОБРЫЙ ЧАС!!! НИ ПУХА НИ ПЕРА!!! </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34089" y="1825625"/>
            <a:ext cx="6523821" cy="4351338"/>
          </a:xfrm>
        </p:spPr>
      </p:pic>
    </p:spTree>
    <p:extLst>
      <p:ext uri="{BB962C8B-B14F-4D97-AF65-F5344CB8AC3E}">
        <p14:creationId xmlns:p14="http://schemas.microsoft.com/office/powerpoint/2010/main" val="4042012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1633421" y="941560"/>
            <a:ext cx="8925158" cy="5235403"/>
          </a:xfrm>
          <a:prstGeom prst="rect">
            <a:avLst/>
          </a:prstGeom>
        </p:spPr>
      </p:pic>
      <p:sp>
        <p:nvSpPr>
          <p:cNvPr id="3" name="Овал 2"/>
          <p:cNvSpPr/>
          <p:nvPr/>
        </p:nvSpPr>
        <p:spPr>
          <a:xfrm>
            <a:off x="1991762" y="1774479"/>
            <a:ext cx="8809022" cy="325019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2177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2175069" y="440445"/>
            <a:ext cx="5017180" cy="4351338"/>
          </a:xfrm>
          <a:prstGeom prst="rect">
            <a:avLst/>
          </a:prstGeom>
        </p:spPr>
      </p:pic>
    </p:spTree>
    <p:extLst>
      <p:ext uri="{BB962C8B-B14F-4D97-AF65-F5344CB8AC3E}">
        <p14:creationId xmlns:p14="http://schemas.microsoft.com/office/powerpoint/2010/main" val="743276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838200" y="376850"/>
            <a:ext cx="10515600" cy="5794737"/>
          </a:xfrm>
          <a:prstGeom prst="rect">
            <a:avLst/>
          </a:prstGeom>
        </p:spPr>
      </p:pic>
    </p:spTree>
    <p:extLst>
      <p:ext uri="{BB962C8B-B14F-4D97-AF65-F5344CB8AC3E}">
        <p14:creationId xmlns:p14="http://schemas.microsoft.com/office/powerpoint/2010/main" val="2233105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903697" y="388938"/>
            <a:ext cx="10384605" cy="5788025"/>
          </a:xfrm>
          <a:prstGeom prst="rect">
            <a:avLst/>
          </a:prstGeom>
        </p:spPr>
      </p:pic>
    </p:spTree>
    <p:extLst>
      <p:ext uri="{BB962C8B-B14F-4D97-AF65-F5344CB8AC3E}">
        <p14:creationId xmlns:p14="http://schemas.microsoft.com/office/powerpoint/2010/main" val="1742270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СТАНДАРТНОЕ ПО ДЛЯ УЧАСТНИКА </a:t>
            </a:r>
            <a:r>
              <a:rPr lang="en-US" u="sng" dirty="0">
                <a:hlinkClick r:id="rId2"/>
              </a:rPr>
              <a:t>SOFT_KEGE_59_20250228_093834.sft</a:t>
            </a:r>
            <a:endParaRPr lang="ru-RU" dirty="0"/>
          </a:p>
        </p:txBody>
      </p:sp>
      <p:graphicFrame>
        <p:nvGraphicFramePr>
          <p:cNvPr id="6" name="Объект 5"/>
          <p:cNvGraphicFramePr>
            <a:graphicFrameLocks noGrp="1"/>
          </p:cNvGraphicFramePr>
          <p:nvPr>
            <p:ph idx="1"/>
          </p:nvPr>
        </p:nvGraphicFramePr>
        <p:xfrm>
          <a:off x="838200" y="2078534"/>
          <a:ext cx="10515599" cy="3845519"/>
        </p:xfrm>
        <a:graphic>
          <a:graphicData uri="http://schemas.openxmlformats.org/drawingml/2006/table">
            <a:tbl>
              <a:tblPr>
                <a:tableStyleId>{5C22544A-7EE6-4342-B048-85BDC9FD1C3A}</a:tableStyleId>
              </a:tblPr>
              <a:tblGrid>
                <a:gridCol w="2156275"/>
                <a:gridCol w="1143327"/>
                <a:gridCol w="834930"/>
                <a:gridCol w="1677381"/>
                <a:gridCol w="932714"/>
                <a:gridCol w="982860"/>
                <a:gridCol w="1394056"/>
                <a:gridCol w="1394056"/>
              </a:tblGrid>
              <a:tr h="790175">
                <a:tc>
                  <a:txBody>
                    <a:bodyPr/>
                    <a:lstStyle/>
                    <a:p>
                      <a:pPr algn="l" fontAlgn="b"/>
                      <a:r>
                        <a:rPr lang="ru-RU" sz="900" u="none" strike="noStrike">
                          <a:effectLst/>
                        </a:rPr>
                        <a:t>Категория ПО</a:t>
                      </a:r>
                      <a:endParaRPr lang="ru-RU" sz="900" b="1"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Наименование ПО</a:t>
                      </a:r>
                      <a:endParaRPr lang="ru-RU" sz="900" b="1"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Версия ПО (КОНКРЕТНАЯ для сред программирования )</a:t>
                      </a:r>
                      <a:endParaRPr lang="ru-RU" sz="900" b="1"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установка на рабочих станциях КЕГЭ в ППЭ </a:t>
                      </a:r>
                      <a:endParaRPr lang="ru-RU" sz="900" b="1"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Язык программирования</a:t>
                      </a:r>
                      <a:endParaRPr lang="ru-RU" sz="900" b="1"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Тип регистрации</a:t>
                      </a:r>
                      <a:endParaRPr lang="ru-RU" sz="900" b="1" i="0" u="none" strike="noStrike">
                        <a:effectLst/>
                        <a:latin typeface="Calibri" panose="020F0502020204030204" pitchFamily="34" charset="0"/>
                      </a:endParaRPr>
                    </a:p>
                  </a:txBody>
                  <a:tcPr marL="7525" marR="7525" marT="7525" marB="0" anchor="b"/>
                </a:tc>
                <a:tc>
                  <a:txBody>
                    <a:bodyPr/>
                    <a:lstStyle/>
                    <a:p>
                      <a:pPr algn="l" fontAlgn="b"/>
                      <a:r>
                        <a:rPr lang="ru-RU" sz="900" u="sng" strike="noStrike">
                          <a:effectLst/>
                        </a:rPr>
                        <a:t>Примерные</a:t>
                      </a:r>
                      <a:r>
                        <a:rPr lang="ru-RU" sz="900" u="none" strike="noStrike">
                          <a:effectLst/>
                        </a:rPr>
                        <a:t> ссылки  для скачивания и установки </a:t>
                      </a:r>
                      <a:endParaRPr lang="ru-RU" sz="900" b="1"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1" i="0" u="none" strike="noStrike">
                        <a:effectLst/>
                        <a:latin typeface="Calibri" panose="020F0502020204030204" pitchFamily="34" charset="0"/>
                      </a:endParaRPr>
                    </a:p>
                  </a:txBody>
                  <a:tcPr marL="7525" marR="7525" marT="7525" marB="0" anchor="b"/>
                </a:tc>
              </a:tr>
              <a:tr h="158035">
                <a:tc gridSpan="7">
                  <a:txBody>
                    <a:bodyPr/>
                    <a:lstStyle/>
                    <a:p>
                      <a:pPr algn="ctr" fontAlgn="b"/>
                      <a:r>
                        <a:rPr lang="ru-RU" sz="900" u="none" strike="noStrike">
                          <a:effectLst/>
                        </a:rPr>
                        <a:t>Редакторы </a:t>
                      </a:r>
                      <a:endParaRPr lang="ru-RU" sz="900" b="1" i="0" u="none" strike="noStrike">
                        <a:effectLst/>
                        <a:latin typeface="Calibri" panose="020F0502020204030204" pitchFamily="34" charset="0"/>
                      </a:endParaRPr>
                    </a:p>
                  </a:txBody>
                  <a:tcPr marL="7525" marR="7525" marT="7525" marB="0" anchor="b"/>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fontAlgn="b"/>
                      <a:r>
                        <a:rPr lang="ru-RU" sz="900" u="none" strike="noStrike">
                          <a:effectLst/>
                        </a:rPr>
                        <a:t> </a:t>
                      </a:r>
                      <a:endParaRPr lang="ru-RU" sz="900" b="1" i="0" u="none" strike="noStrike">
                        <a:effectLst/>
                        <a:latin typeface="Calibri" panose="020F0502020204030204" pitchFamily="34" charset="0"/>
                      </a:endParaRPr>
                    </a:p>
                  </a:txBody>
                  <a:tcPr marL="7525" marR="7525" marT="7525" marB="0" anchor="b"/>
                </a:tc>
              </a:tr>
              <a:tr h="301019">
                <a:tc>
                  <a:txBody>
                    <a:bodyPr/>
                    <a:lstStyle/>
                    <a:p>
                      <a:pPr algn="l" fontAlgn="b"/>
                      <a:r>
                        <a:rPr lang="ru-RU" sz="900" u="none" strike="noStrike">
                          <a:effectLst/>
                        </a:rPr>
                        <a:t>Мой офис (редакторы, отечественная разработка)</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Мой офис</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рекомендовано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3"/>
                        </a:rPr>
                        <a:t>https://myoffice.softonic.ru</a:t>
                      </a:r>
                      <a:endParaRPr lang="en-US" sz="900" b="0" i="0" u="sng" strike="noStrike">
                        <a:solidFill>
                          <a:srgbClr val="0563C1"/>
                        </a:solidFill>
                        <a:effectLst/>
                        <a:latin typeface="Calibri" panose="020F0502020204030204" pitchFamily="34" charset="0"/>
                      </a:endParaRPr>
                    </a:p>
                  </a:txBody>
                  <a:tcPr marL="7525" marR="7525" marT="7525" marB="0" anchor="b"/>
                </a:tc>
                <a:tc>
                  <a:txBody>
                    <a:bodyPr/>
                    <a:lstStyle/>
                    <a:p>
                      <a:pPr algn="ctr" fontAlgn="b"/>
                      <a:r>
                        <a:rPr lang="ru-RU" sz="900" u="sng" strike="noStrike">
                          <a:effectLst/>
                          <a:hlinkClick r:id="rId3"/>
                        </a:rPr>
                        <a:t>Скачать</a:t>
                      </a:r>
                      <a:endParaRPr lang="ru-RU" sz="900" b="0" i="0" u="sng" strike="noStrike">
                        <a:solidFill>
                          <a:srgbClr val="0563C1"/>
                        </a:solidFill>
                        <a:effectLst/>
                        <a:latin typeface="Calibri" panose="020F0502020204030204" pitchFamily="34" charset="0"/>
                      </a:endParaRPr>
                    </a:p>
                  </a:txBody>
                  <a:tcPr marL="7525" marR="7525" marT="7525" marB="0" anchor="b"/>
                </a:tc>
              </a:tr>
              <a:tr h="150510">
                <a:tc>
                  <a:txBody>
                    <a:bodyPr/>
                    <a:lstStyle/>
                    <a:p>
                      <a:pPr algn="l" fontAlgn="b"/>
                      <a:r>
                        <a:rPr lang="ru-RU" sz="900" u="none" strike="noStrike">
                          <a:effectLst/>
                        </a:rPr>
                        <a:t>Текстовый редактор (</a:t>
                      </a:r>
                      <a:r>
                        <a:rPr lang="en-US" sz="900" u="none" strike="noStrike">
                          <a:effectLst/>
                        </a:rPr>
                        <a:t>txt)</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Notepad (</a:t>
                      </a:r>
                      <a:r>
                        <a:rPr lang="ru-RU" sz="900" u="none" strike="noStrike">
                          <a:effectLst/>
                        </a:rPr>
                        <a:t>Блокнот)</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rowSpan="2">
                  <a:txBody>
                    <a:bodyPr/>
                    <a:lstStyle/>
                    <a:p>
                      <a:pPr algn="l" fontAlgn="b"/>
                      <a:r>
                        <a:rPr lang="ru-RU" sz="900" u="none" strike="noStrike">
                          <a:effectLst/>
                        </a:rPr>
                        <a:t>Обязательно один или несколько из перечисленных (ОО рекомендуется согласовывать перечень установленных  с соответствующими ППЭ)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r>
              <a:tr h="790175">
                <a:tc>
                  <a:txBody>
                    <a:bodyPr/>
                    <a:lstStyle/>
                    <a:p>
                      <a:pPr algn="l" fontAlgn="b"/>
                      <a:r>
                        <a:rPr lang="ru-RU" sz="900" u="none" strike="noStrike">
                          <a:effectLst/>
                        </a:rPr>
                        <a:t>Текстовый редактор (</a:t>
                      </a:r>
                      <a:r>
                        <a:rPr lang="en-US" sz="900" u="none" strike="noStrike">
                          <a:effectLst/>
                        </a:rPr>
                        <a:t>txt)</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Notepad++</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vMerge="1">
                  <a:txBody>
                    <a:bodyPr/>
                    <a:lstStyle/>
                    <a:p>
                      <a:endParaRPr lang="ru-RU"/>
                    </a:p>
                  </a:txBody>
                  <a:tcPr/>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r>
              <a:tr h="752548">
                <a:tc>
                  <a:txBody>
                    <a:bodyPr/>
                    <a:lstStyle/>
                    <a:p>
                      <a:pPr algn="l" fontAlgn="b"/>
                      <a:r>
                        <a:rPr lang="ru-RU" sz="900" u="none" strike="noStrike">
                          <a:effectLst/>
                        </a:rPr>
                        <a:t>Табличный процессор (электронные таблицы), текстовые редакторы, программа создания презентаций</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Microsoft Excel, Microsoft Word,  PowerPoint (</a:t>
                      </a:r>
                      <a:r>
                        <a:rPr lang="ru-RU" sz="900" u="none" strike="noStrike">
                          <a:effectLst/>
                        </a:rPr>
                        <a:t>входят в состав пакета </a:t>
                      </a:r>
                      <a:r>
                        <a:rPr lang="en-US" sz="900" u="none" strike="noStrike">
                          <a:effectLst/>
                        </a:rPr>
                        <a:t>Microsoft Office)</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2007 и выше</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Устанавливается при наличии в образовательной организации лицензии на данный офисный пакет</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r>
              <a:tr h="903057">
                <a:tc>
                  <a:txBody>
                    <a:bodyPr/>
                    <a:lstStyle/>
                    <a:p>
                      <a:pPr algn="l" fontAlgn="b"/>
                      <a:r>
                        <a:rPr lang="ru-RU" sz="900" u="none" strike="noStrike">
                          <a:effectLst/>
                        </a:rPr>
                        <a:t>Редакторы электронных таблиц, текстовые редакторы, программа создания презентаРедакторы электронных таблиц, текстовые редакторы, программа создания презентаций</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none" strike="noStrike">
                          <a:effectLst/>
                        </a:rPr>
                        <a:t>LibreOffice Calc,  Libre Office Writer, Impress (</a:t>
                      </a:r>
                      <a:r>
                        <a:rPr lang="ru-RU" sz="900" u="none" strike="noStrike">
                          <a:effectLst/>
                        </a:rPr>
                        <a:t>входят в состав пакета </a:t>
                      </a:r>
                      <a:r>
                        <a:rPr lang="en-US" sz="900" u="none" strike="noStrike">
                          <a:effectLst/>
                        </a:rPr>
                        <a:t>LibreOffice)</a:t>
                      </a:r>
                      <a:endParaRPr lang="en-US"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7.1.8 или более поздняя</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обязательно при отсутствии в образовательной организации лицензии на офисный пакет Microsoft Office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ru-RU" sz="900" u="none" strike="noStrike">
                          <a:effectLst/>
                        </a:rPr>
                        <a:t> </a:t>
                      </a:r>
                      <a:endParaRPr lang="ru-RU" sz="900" b="0" i="0" u="none" strike="noStrike">
                        <a:effectLst/>
                        <a:latin typeface="Calibri" panose="020F0502020204030204" pitchFamily="34" charset="0"/>
                      </a:endParaRPr>
                    </a:p>
                  </a:txBody>
                  <a:tcPr marL="7525" marR="7525" marT="7525" marB="0" anchor="b"/>
                </a:tc>
                <a:tc>
                  <a:txBody>
                    <a:bodyPr/>
                    <a:lstStyle/>
                    <a:p>
                      <a:pPr algn="l" fontAlgn="b"/>
                      <a:r>
                        <a:rPr lang="en-US" sz="900" u="sng" strike="noStrike">
                          <a:effectLst/>
                          <a:hlinkClick r:id="rId4"/>
                        </a:rPr>
                        <a:t>https://www.libreoffice.org/download/download</a:t>
                      </a:r>
                      <a:endParaRPr lang="en-US" sz="900" b="0" i="0" u="sng" strike="noStrike">
                        <a:solidFill>
                          <a:srgbClr val="0563C1"/>
                        </a:solidFill>
                        <a:effectLst/>
                        <a:latin typeface="Calibri" panose="020F0502020204030204" pitchFamily="34" charset="0"/>
                      </a:endParaRPr>
                    </a:p>
                  </a:txBody>
                  <a:tcPr marL="7525" marR="7525" marT="7525" marB="0" anchor="b"/>
                </a:tc>
                <a:tc>
                  <a:txBody>
                    <a:bodyPr/>
                    <a:lstStyle/>
                    <a:p>
                      <a:pPr algn="ctr" fontAlgn="b"/>
                      <a:r>
                        <a:rPr lang="ru-RU" sz="900" u="sng" strike="noStrike" dirty="0">
                          <a:effectLst/>
                          <a:hlinkClick r:id="rId4"/>
                        </a:rPr>
                        <a:t>Скачать</a:t>
                      </a:r>
                      <a:endParaRPr lang="ru-RU" sz="900" b="0" i="0" u="sng" strike="noStrike" dirty="0">
                        <a:solidFill>
                          <a:srgbClr val="0563C1"/>
                        </a:solidFill>
                        <a:effectLst/>
                        <a:latin typeface="Calibri" panose="020F0502020204030204" pitchFamily="34" charset="0"/>
                      </a:endParaRPr>
                    </a:p>
                  </a:txBody>
                  <a:tcPr marL="7525" marR="7525" marT="7525" marB="0" anchor="b"/>
                </a:tc>
              </a:tr>
            </a:tbl>
          </a:graphicData>
        </a:graphic>
      </p:graphicFrame>
    </p:spTree>
    <p:extLst>
      <p:ext uri="{BB962C8B-B14F-4D97-AF65-F5344CB8AC3E}">
        <p14:creationId xmlns:p14="http://schemas.microsoft.com/office/powerpoint/2010/main" val="99512133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TotalTime>
  <Words>2735</Words>
  <Application>Microsoft Office PowerPoint</Application>
  <PresentationFormat>Широкоэкранный</PresentationFormat>
  <Paragraphs>277</Paragraphs>
  <Slides>49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49</vt:i4>
      </vt:variant>
    </vt:vector>
  </HeadingPairs>
  <TitlesOfParts>
    <vt:vector size="55" baseType="lpstr">
      <vt:lpstr>Arial</vt:lpstr>
      <vt:lpstr>Calibri</vt:lpstr>
      <vt:lpstr>Calibri Light</vt:lpstr>
      <vt:lpstr>Times New Roman</vt:lpstr>
      <vt:lpstr>Verdana</vt:lpstr>
      <vt:lpstr>Тема Office</vt:lpstr>
      <vt:lpstr>КЕГЭ , УЧ, планирование резервов и президентских дней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СТАНДАРТНОЕ ПО ДЛЯ УЧАСТНИКА SOFT_KEGE_59_20250228_093834.sft</vt:lpstr>
      <vt:lpstr>Презентация PowerPoint</vt:lpstr>
      <vt:lpstr>Презентация PowerPoint</vt:lpstr>
      <vt:lpstr>НЕДОПУСТИМО !!!</vt:lpstr>
      <vt:lpstr>Презентация PowerPoint</vt:lpstr>
      <vt:lpstr>Единый государственный экзамен  Информатика (КЕГЭ)</vt:lpstr>
      <vt:lpstr>Единый государственный экзамен  Информатика (КЕГЭ) ОРГАНИЗАТОРЫ В АУДИТОРИИ: </vt:lpstr>
      <vt:lpstr>Презентация PowerPoint</vt:lpstr>
      <vt:lpstr>Презентация PowerPoint</vt:lpstr>
      <vt:lpstr>Презентация PowerPoint</vt:lpstr>
      <vt:lpstr>Презентация PowerPoint</vt:lpstr>
      <vt:lpstr>Единый государственный экзамен  Информатика (КЕГЭ)</vt:lpstr>
      <vt:lpstr>ДОСРОЧНОЕ ЗАВЕРШЕНИЕ ЭКЗАМЕНА ПО ОБЪЕКТИВНЫМ ПРИЧИНАМ _ НЕ АПЕЛЛЯЦИЯ!!!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ЕГЭ Ин. яз. (Устная часть) п. 74. ПОРЯДКА «При проведении ЕГЭ по иностранным языкам в экзамен также включаются задания, для выполнения которых требуется прослушивание участниками экзамена аудиозаписи». Аб. 6. В случае если во время записи устных ответов произошел технический сбой, участнику экзамена по его выбору предоставляется право выполнить задания, предусматривающие устные ответы, в тот же день или в резервные сроки.</vt:lpstr>
      <vt:lpstr>ПЕРЕДАЧА ФАЙЛОВ ЗАПИСИ В РЦОИ </vt:lpstr>
      <vt:lpstr>РУКОВОДСТВО ПОЛЬЗОВАТЕЛЯ СТАНЦИИ ЗАПИСИ УСТНЫХ ОТВЕТОВ </vt:lpstr>
      <vt:lpstr>ИНСТРУКЦИИ КЕГЭ и УЧ  РАССЫЛКА  </vt:lpstr>
      <vt:lpstr>Презентация PowerPoint</vt:lpstr>
      <vt:lpstr>Презентация PowerPoint</vt:lpstr>
      <vt:lpstr>Планирование резервных дней </vt:lpstr>
      <vt:lpstr>НПА по «Президентским дням»  </vt:lpstr>
      <vt:lpstr>Приказ Минпросвещения России N 233, Рособрнадзора N 552 от 04.04.2023 (ред. от 12.04.2024) "Об утверждении Порядка проведения государственной итоговой аттестации по образовательным программам среднего общего образования" </vt:lpstr>
      <vt:lpstr>Презентация PowerPoint</vt:lpstr>
      <vt:lpstr>Презентация PowerPoint</vt:lpstr>
      <vt:lpstr>Презентация PowerPoint</vt:lpstr>
      <vt:lpstr>По вопросу перечня учебных предметов, из числа которых участником ГИА может быть принято решение о пересдаче, сообщаем следующее.</vt:lpstr>
      <vt:lpstr>Презентация PowerPoint</vt:lpstr>
      <vt:lpstr>Презентация PowerPoint</vt:lpstr>
      <vt:lpstr>Презентация PowerPoint</vt:lpstr>
      <vt:lpstr>КАТЕГОРИЧЕСКИ НЕ ДОПУСКАЕТСЯ!!!</vt:lpstr>
      <vt:lpstr>ПОДГОТОВИТЕЛЬНАЯ РАБОТА </vt:lpstr>
      <vt:lpstr>Презентация PowerPoint</vt:lpstr>
      <vt:lpstr>В ДОБРЫЙ ЧАС!!! НИ ПУХА НИ ПЕРА!!!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КЕГЭ 07-08.06.2024</dc:title>
  <dc:creator>Михаил Черепанов</dc:creator>
  <cp:lastModifiedBy>Михаил Черепанов</cp:lastModifiedBy>
  <cp:revision>32</cp:revision>
  <dcterms:created xsi:type="dcterms:W3CDTF">2024-06-01T04:02:55Z</dcterms:created>
  <dcterms:modified xsi:type="dcterms:W3CDTF">2025-06-09T08:19:27Z</dcterms:modified>
</cp:coreProperties>
</file>